
<file path=[Content_Types].xml><?xml version="1.0" encoding="utf-8"?>
<Types xmlns="http://schemas.openxmlformats.org/package/2006/content-types">
  <Default Extension="emf" ContentType="image/x-emf"/>
  <Default Extension="fntdata" ContentType="application/x-fontdata"/>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0"/>
  </p:notesMasterIdLst>
  <p:sldIdLst>
    <p:sldId id="645" r:id="rId2"/>
    <p:sldId id="711" r:id="rId3"/>
    <p:sldId id="708" r:id="rId4"/>
    <p:sldId id="718" r:id="rId5"/>
    <p:sldId id="715" r:id="rId6"/>
    <p:sldId id="722" r:id="rId7"/>
    <p:sldId id="717" r:id="rId8"/>
    <p:sldId id="716" r:id="rId9"/>
    <p:sldId id="713" r:id="rId10"/>
    <p:sldId id="714" r:id="rId11"/>
    <p:sldId id="723" r:id="rId12"/>
    <p:sldId id="720" r:id="rId13"/>
    <p:sldId id="721" r:id="rId14"/>
    <p:sldId id="267" r:id="rId15"/>
    <p:sldId id="256" r:id="rId16"/>
    <p:sldId id="709" r:id="rId17"/>
    <p:sldId id="725" r:id="rId18"/>
    <p:sldId id="726" r:id="rId19"/>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Rubik" panose="020B0604020202020204" charset="-79"/>
      <p:regular r:id="rId27"/>
      <p:bold r:id="rId28"/>
      <p:italic r:id="rId29"/>
    </p:embeddedFont>
    <p:embeddedFont>
      <p:font typeface="Rubik Light" panose="020B0604020202020204" charset="-79"/>
      <p:regular r:id="rId30"/>
      <p:italic r:id="rId31"/>
    </p:embeddedFont>
    <p:embeddedFont>
      <p:font typeface="Source Sans Pro" panose="020B0503030403020204" pitchFamily="34" charset="0"/>
      <p:regular r:id="rId32"/>
      <p:bold r:id="rId33"/>
      <p:italic r:id="rId34"/>
      <p:boldItalic r:id="rId35"/>
    </p:embeddedFont>
    <p:embeddedFont>
      <p:font typeface="SourceSansPro-Bold" panose="020B0703030403020204" charset="0"/>
      <p:bold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4F4"/>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997" autoAdjust="0"/>
    <p:restoredTop sz="94641"/>
  </p:normalViewPr>
  <p:slideViewPr>
    <p:cSldViewPr snapToGrid="0" snapToObjects="1">
      <p:cViewPr varScale="1">
        <p:scale>
          <a:sx n="81" d="100"/>
          <a:sy n="81" d="100"/>
        </p:scale>
        <p:origin x="11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heme" Target="theme/them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McCullough" userId="9082406360702628" providerId="LiveId" clId="{7610D7B1-03C9-4EBA-94F9-711823B39E06}"/>
    <pc:docChg chg="modSld">
      <pc:chgData name="Patrick McCullough" userId="9082406360702628" providerId="LiveId" clId="{7610D7B1-03C9-4EBA-94F9-711823B39E06}" dt="2021-10-20T17:19:20.078" v="3" actId="20577"/>
      <pc:docMkLst>
        <pc:docMk/>
      </pc:docMkLst>
      <pc:sldChg chg="modSp mod">
        <pc:chgData name="Patrick McCullough" userId="9082406360702628" providerId="LiveId" clId="{7610D7B1-03C9-4EBA-94F9-711823B39E06}" dt="2021-10-20T17:19:20.078" v="3" actId="20577"/>
        <pc:sldMkLst>
          <pc:docMk/>
          <pc:sldMk cId="1456106085" sldId="720"/>
        </pc:sldMkLst>
        <pc:spChg chg="mod">
          <ac:chgData name="Patrick McCullough" userId="9082406360702628" providerId="LiveId" clId="{7610D7B1-03C9-4EBA-94F9-711823B39E06}" dt="2021-10-20T17:19:20.078" v="3" actId="20577"/>
          <ac:spMkLst>
            <pc:docMk/>
            <pc:sldMk cId="1456106085" sldId="720"/>
            <ac:spMk id="4" creationId="{C902FF7E-110B-694C-8F5A-ED5A59AF47B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862817-11D6-5B48-9342-682A84FBC5C2}" type="datetimeFigureOut">
              <a:rPr lang="en-US" smtClean="0"/>
              <a:t>10/20/2021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4F7FCC-0330-DF46-AC36-EF2895585279}" type="slidenum">
              <a:rPr lang="en-US" smtClean="0"/>
              <a:t>‹#›</a:t>
            </a:fld>
            <a:endParaRPr lang="en-US"/>
          </a:p>
        </p:txBody>
      </p:sp>
    </p:spTree>
    <p:extLst>
      <p:ext uri="{BB962C8B-B14F-4D97-AF65-F5344CB8AC3E}">
        <p14:creationId xmlns:p14="http://schemas.microsoft.com/office/powerpoint/2010/main" val="3205458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4F7FCC-0330-DF46-AC36-EF2895585279}" type="slidenum">
              <a:rPr lang="en-US" smtClean="0"/>
              <a:t>11</a:t>
            </a:fld>
            <a:endParaRPr lang="en-US"/>
          </a:p>
        </p:txBody>
      </p:sp>
    </p:spTree>
    <p:extLst>
      <p:ext uri="{BB962C8B-B14F-4D97-AF65-F5344CB8AC3E}">
        <p14:creationId xmlns:p14="http://schemas.microsoft.com/office/powerpoint/2010/main" val="75476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6FF3-4DEB-1642-A801-74A6EF85D8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0B3D81-EBD9-D249-B046-FC25338950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7FD2F9-D81D-8244-84F4-7BA41582D842}"/>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5" name="Footer Placeholder 4">
            <a:extLst>
              <a:ext uri="{FF2B5EF4-FFF2-40B4-BE49-F238E27FC236}">
                <a16:creationId xmlns:a16="http://schemas.microsoft.com/office/drawing/2014/main" id="{13332A5E-7418-844B-9FED-E45B297971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089698-59C5-C44C-911A-2D8ECD5BA8F9}"/>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242174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EE901-E24D-9A42-A938-91596585D1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090953-59DA-DE4C-B10D-38916AF018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B45BA0-7242-3345-93A1-36E123A78BE3}"/>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5" name="Footer Placeholder 4">
            <a:extLst>
              <a:ext uri="{FF2B5EF4-FFF2-40B4-BE49-F238E27FC236}">
                <a16:creationId xmlns:a16="http://schemas.microsoft.com/office/drawing/2014/main" id="{A5BCC408-03A0-DE49-BABF-8C79492A18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8C9BC4-82B0-034C-BBF5-844D868F3349}"/>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278193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98C64-A579-4046-A034-DB4AE696F2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7671FC-8165-7A4F-80E8-085F706D40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3848CF-BA85-A740-93F3-C66B50E29375}"/>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5" name="Footer Placeholder 4">
            <a:extLst>
              <a:ext uri="{FF2B5EF4-FFF2-40B4-BE49-F238E27FC236}">
                <a16:creationId xmlns:a16="http://schemas.microsoft.com/office/drawing/2014/main" id="{73FBC9A7-31A7-0E43-9327-9F6212F55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AB78A-C047-0C4F-9A5E-FBAED8DCB0AF}"/>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136010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DD0C-B9F5-E146-9ACF-F501AF33C2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D38459-1507-2045-A090-92C8D0775A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00020F-DD1A-9A4C-AF81-349700569C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ED8552-8400-684F-B2E7-7980493D0106}"/>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6" name="Footer Placeholder 5">
            <a:extLst>
              <a:ext uri="{FF2B5EF4-FFF2-40B4-BE49-F238E27FC236}">
                <a16:creationId xmlns:a16="http://schemas.microsoft.com/office/drawing/2014/main" id="{40530F78-B2B2-B74E-86EA-C7D0838704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18A097-CD43-A244-A7EE-81E34FEA0DC1}"/>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856108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73EB8-A526-8D4B-AB16-046BF7A9FD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F2E787-170D-E049-A621-1B448CCFEF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27CA1D-5100-8E45-9338-900F7AE733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C9BD2E-01B7-8C4F-A298-C76E0646A0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B3CE1B-DC3A-AA4D-A2CB-DD1A4DF60F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8858D0-773B-EF4A-963A-08451456B427}"/>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8" name="Footer Placeholder 7">
            <a:extLst>
              <a:ext uri="{FF2B5EF4-FFF2-40B4-BE49-F238E27FC236}">
                <a16:creationId xmlns:a16="http://schemas.microsoft.com/office/drawing/2014/main" id="{54DD4DA5-B99E-2542-B51B-D5647DBEAE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55263F-5B0D-E143-B860-D948FD35288F}"/>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1183117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5B924-57BC-5C41-8E3E-26B1D120AD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1D5D11-72A8-1B40-B652-356D25A31E77}"/>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4" name="Footer Placeholder 3">
            <a:extLst>
              <a:ext uri="{FF2B5EF4-FFF2-40B4-BE49-F238E27FC236}">
                <a16:creationId xmlns:a16="http://schemas.microsoft.com/office/drawing/2014/main" id="{04E7F3C5-FD96-AE4B-B367-C421E70DDF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47DFDF-1541-C244-833D-4993AAE7A714}"/>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3465777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E54C55-32A1-6845-ABAB-EA2D77D67FA1}"/>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3" name="Footer Placeholder 2">
            <a:extLst>
              <a:ext uri="{FF2B5EF4-FFF2-40B4-BE49-F238E27FC236}">
                <a16:creationId xmlns:a16="http://schemas.microsoft.com/office/drawing/2014/main" id="{F7FADBA9-79B1-2447-8687-37FBAED054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7087DC-5A9C-0445-945D-4B9F59F405AA}"/>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286784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3644D-ABB9-D447-B232-88940BA6B1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D27D54-5936-1B45-9EEE-C25A29143F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DCB592-6AC5-0E47-A48A-9FB3DFE76A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C9618B-B93A-E842-968D-C84EB8FADE62}"/>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6" name="Footer Placeholder 5">
            <a:extLst>
              <a:ext uri="{FF2B5EF4-FFF2-40B4-BE49-F238E27FC236}">
                <a16:creationId xmlns:a16="http://schemas.microsoft.com/office/drawing/2014/main" id="{3A557E41-16A6-2047-A9C3-6D1433F24F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614E3B-0979-6C44-8CDF-D2216A749C70}"/>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3820964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91E07-AE25-1246-BC24-935BAD3DAA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DB2D68-5D34-AC44-96C7-FC49F921A8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CEF97-0D9F-4248-9FED-44571C9286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E00B3B-CF63-C24F-983A-3B3EA861038E}"/>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6" name="Footer Placeholder 5">
            <a:extLst>
              <a:ext uri="{FF2B5EF4-FFF2-40B4-BE49-F238E27FC236}">
                <a16:creationId xmlns:a16="http://schemas.microsoft.com/office/drawing/2014/main" id="{CEC0A4B3-8A6F-324A-9324-DDB54741F0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EF3FDE-8148-3340-898E-14C8B3F4A54A}"/>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1576802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B7318-7691-D848-842F-2F9BEDC873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BA9D13-7CD6-EA47-BE5B-23464FB9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3401E-3005-D345-8EB9-817F08EB157D}"/>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5" name="Footer Placeholder 4">
            <a:extLst>
              <a:ext uri="{FF2B5EF4-FFF2-40B4-BE49-F238E27FC236}">
                <a16:creationId xmlns:a16="http://schemas.microsoft.com/office/drawing/2014/main" id="{7324312E-6A2F-CA4B-B8B3-F5AC81DEAB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67E3C3-6159-8848-8000-96BEFFFC6624}"/>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112333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DF774B-5C26-A64F-BEFC-F366399A2F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9FCDAD-D8A7-4345-9246-42005261C4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2678E-8479-0E43-B636-7648BE049D4C}"/>
              </a:ext>
            </a:extLst>
          </p:cNvPr>
          <p:cNvSpPr>
            <a:spLocks noGrp="1"/>
          </p:cNvSpPr>
          <p:nvPr>
            <p:ph type="dt" sz="half" idx="10"/>
          </p:nvPr>
        </p:nvSpPr>
        <p:spPr/>
        <p:txBody>
          <a:bodyPr/>
          <a:lstStyle/>
          <a:p>
            <a:fld id="{FEB7E37E-54AD-314D-BED2-7DA621C1A939}" type="datetimeFigureOut">
              <a:rPr lang="en-US" smtClean="0"/>
              <a:t>10/20/2021</a:t>
            </a:fld>
            <a:endParaRPr lang="en-US"/>
          </a:p>
        </p:txBody>
      </p:sp>
      <p:sp>
        <p:nvSpPr>
          <p:cNvPr id="5" name="Footer Placeholder 4">
            <a:extLst>
              <a:ext uri="{FF2B5EF4-FFF2-40B4-BE49-F238E27FC236}">
                <a16:creationId xmlns:a16="http://schemas.microsoft.com/office/drawing/2014/main" id="{1C697E3C-93D5-8745-A83A-EEA0271C05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21776D-02F2-D24E-98FA-39DE236F4E86}"/>
              </a:ext>
            </a:extLst>
          </p:cNvPr>
          <p:cNvSpPr>
            <a:spLocks noGrp="1"/>
          </p:cNvSpPr>
          <p:nvPr>
            <p:ph type="sldNum" sz="quarter" idx="12"/>
          </p:nvPr>
        </p:nvSpPr>
        <p:spPr/>
        <p:txBody>
          <a:bodyPr/>
          <a:lstStyle/>
          <a:p>
            <a:fld id="{953FC53D-946E-664E-9652-FC01E8EC522C}" type="slidenum">
              <a:rPr lang="en-US" smtClean="0"/>
              <a:t>‹#›</a:t>
            </a:fld>
            <a:endParaRPr lang="en-US"/>
          </a:p>
        </p:txBody>
      </p:sp>
    </p:spTree>
    <p:extLst>
      <p:ext uri="{BB962C8B-B14F-4D97-AF65-F5344CB8AC3E}">
        <p14:creationId xmlns:p14="http://schemas.microsoft.com/office/powerpoint/2010/main" val="2570394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Page 5">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6828437" y="1676204"/>
            <a:ext cx="4130039" cy="8793480"/>
          </a:xfrm>
          <a:prstGeom prst="roundRect">
            <a:avLst>
              <a:gd name="adj" fmla="val 12349"/>
            </a:avLst>
          </a:prstGeom>
          <a:pattFill prst="wdDnDiag">
            <a:fgClr>
              <a:schemeClr val="bg2">
                <a:lumMod val="90000"/>
                <a:lumOff val="10000"/>
              </a:schemeClr>
            </a:fgClr>
            <a:bgClr>
              <a:schemeClr val="bg1"/>
            </a:bgClr>
          </a:pattFill>
        </p:spPr>
        <p:txBody>
          <a:bodyPr anchor="ctr"/>
          <a:lstStyle>
            <a:lvl1pPr algn="ctr">
              <a:buNone/>
              <a:defRPr b="0" i="0">
                <a:latin typeface="Rubik Light" pitchFamily="2" charset="-79"/>
              </a:defRPr>
            </a:lvl1pPr>
          </a:lstStyle>
          <a:p>
            <a:r>
              <a:rPr lang="en-US" dirty="0"/>
              <a:t>Insert your image here</a:t>
            </a:r>
          </a:p>
        </p:txBody>
      </p:sp>
    </p:spTree>
    <p:extLst>
      <p:ext uri="{BB962C8B-B14F-4D97-AF65-F5344CB8AC3E}">
        <p14:creationId xmlns:p14="http://schemas.microsoft.com/office/powerpoint/2010/main" val="231739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4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00" fill="hold"/>
                                        <p:tgtEl>
                                          <p:spTgt spid="9"/>
                                        </p:tgtEl>
                                        <p:attrNameLst>
                                          <p:attrName>ppt_x</p:attrName>
                                        </p:attrNameLst>
                                      </p:cBhvr>
                                      <p:tavLst>
                                        <p:tav tm="0">
                                          <p:val>
                                            <p:strVal val="#ppt_x"/>
                                          </p:val>
                                        </p:tav>
                                        <p:tav tm="100000">
                                          <p:val>
                                            <p:strVal val="#ppt_x"/>
                                          </p:val>
                                        </p:tav>
                                      </p:tavLst>
                                    </p:anim>
                                    <p:anim calcmode="lin" valueType="num">
                                      <p:cBhvr additive="base">
                                        <p:cTn id="8" dur="7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age With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b="0" i="0">
                <a:solidFill>
                  <a:schemeClr val="tx1"/>
                </a:solidFill>
                <a:latin typeface="Rubik Light" pitchFamily="2" charset="-79"/>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b="0" i="0" spc="600">
                <a:solidFill>
                  <a:schemeClr val="tx1"/>
                </a:solidFill>
                <a:latin typeface="Rubik Light" pitchFamily="2" charset="-79"/>
                <a:ea typeface="Open Sans" panose="020B0606030504020204" pitchFamily="34" charset="0"/>
                <a:cs typeface="Rubik Light"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543146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0"/>
            <a:ext cx="12180887" cy="6865937"/>
          </a:xfrm>
          <a:prstGeom prst="rect">
            <a:avLst/>
          </a:prstGeom>
          <a:pattFill prst="wdDnDiag">
            <a:fgClr>
              <a:schemeClr val="bg2">
                <a:lumMod val="90000"/>
                <a:lumOff val="10000"/>
              </a:schemeClr>
            </a:fgClr>
            <a:bgClr>
              <a:schemeClr val="bg1"/>
            </a:bgClr>
          </a:pattFill>
        </p:spPr>
        <p:txBody>
          <a:bodyPr anchor="ctr"/>
          <a:lstStyle>
            <a:lvl1pPr algn="ctr">
              <a:buNone/>
              <a:defRPr sz="2000" b="0" i="0">
                <a:latin typeface="Rubik Light" pitchFamily="2" charset="-79"/>
              </a:defRPr>
            </a:lvl1pPr>
          </a:lstStyle>
          <a:p>
            <a:r>
              <a:rPr lang="en-US" dirty="0"/>
              <a:t>Insert your image here</a:t>
            </a:r>
          </a:p>
        </p:txBody>
      </p:sp>
      <p:sp>
        <p:nvSpPr>
          <p:cNvPr id="3" name="Title 1">
            <a:extLst>
              <a:ext uri="{FF2B5EF4-FFF2-40B4-BE49-F238E27FC236}">
                <a16:creationId xmlns:a16="http://schemas.microsoft.com/office/drawing/2014/main" id="{6FD25AB9-B242-4B7F-AE9B-675424346414}"/>
              </a:ext>
            </a:extLst>
          </p:cNvPr>
          <p:cNvSpPr>
            <a:spLocks noGrp="1"/>
          </p:cNvSpPr>
          <p:nvPr>
            <p:ph type="title" hasCustomPrompt="1"/>
          </p:nvPr>
        </p:nvSpPr>
        <p:spPr>
          <a:xfrm>
            <a:off x="673418" y="765175"/>
            <a:ext cx="4754245" cy="1392896"/>
          </a:xfrm>
          <a:prstGeom prst="rect">
            <a:avLst/>
          </a:prstGeom>
        </p:spPr>
        <p:txBody>
          <a:bodyPr anchor="ctr"/>
          <a:lstStyle>
            <a:lvl1pPr algn="l">
              <a:defRPr sz="4800" b="0" i="0">
                <a:solidFill>
                  <a:schemeClr val="tx1"/>
                </a:solidFill>
                <a:latin typeface="Rubik Light" pitchFamily="2" charset="-79"/>
              </a:defRPr>
            </a:lvl1pPr>
          </a:lstStyle>
          <a:p>
            <a:r>
              <a:rPr lang="en-US" dirty="0"/>
              <a:t>Insert your main title here</a:t>
            </a:r>
            <a:endParaRPr lang="en-MY" dirty="0"/>
          </a:p>
        </p:txBody>
      </p:sp>
      <p:sp>
        <p:nvSpPr>
          <p:cNvPr id="4" name="Subtitle 2">
            <a:extLst>
              <a:ext uri="{FF2B5EF4-FFF2-40B4-BE49-F238E27FC236}">
                <a16:creationId xmlns:a16="http://schemas.microsoft.com/office/drawing/2014/main" id="{A6D31B32-3F79-44B0-AD8B-9CC940ABE9E3}"/>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b="0" i="0" spc="600">
                <a:solidFill>
                  <a:schemeClr val="tx1"/>
                </a:solidFill>
                <a:latin typeface="Rubik Light" pitchFamily="2" charset="-79"/>
                <a:ea typeface="Open Sans" panose="020B0606030504020204" pitchFamily="34" charset="0"/>
                <a:cs typeface="Rubik Light"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8018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12" name="Presentation Title"/>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108869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01C04-CBF3-C847-AC1C-1E294BAEA1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BA34F6-BB86-274B-8E56-58809FBE51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93FD07-B5B2-3E4B-9F10-F0E38B0ED2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7E37E-54AD-314D-BED2-7DA621C1A939}" type="datetimeFigureOut">
              <a:rPr lang="en-US" smtClean="0"/>
              <a:t>10/20/2021</a:t>
            </a:fld>
            <a:endParaRPr lang="en-US"/>
          </a:p>
        </p:txBody>
      </p:sp>
      <p:sp>
        <p:nvSpPr>
          <p:cNvPr id="5" name="Footer Placeholder 4">
            <a:extLst>
              <a:ext uri="{FF2B5EF4-FFF2-40B4-BE49-F238E27FC236}">
                <a16:creationId xmlns:a16="http://schemas.microsoft.com/office/drawing/2014/main" id="{552384D6-1EF9-764D-A21E-FE74E71CD5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C67AF3-2110-5F42-874F-A82981D36A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FC53D-946E-664E-9652-FC01E8EC522C}" type="slidenum">
              <a:rPr lang="en-US" smtClean="0"/>
              <a:t>‹#›</a:t>
            </a:fld>
            <a:endParaRPr lang="en-US"/>
          </a:p>
        </p:txBody>
      </p:sp>
      <p:sp>
        <p:nvSpPr>
          <p:cNvPr id="7" name="Slide Number Placeholder 5">
            <a:extLst>
              <a:ext uri="{FF2B5EF4-FFF2-40B4-BE49-F238E27FC236}">
                <a16:creationId xmlns:a16="http://schemas.microsoft.com/office/drawing/2014/main" id="{93FAA5F1-1285-5943-BE5B-1BE348CE76F7}"/>
              </a:ext>
            </a:extLst>
          </p:cNvPr>
          <p:cNvSpPr txBox="1">
            <a:spLocks/>
          </p:cNvSpPr>
          <p:nvPr userDrawn="1"/>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tx1"/>
                </a:solidFill>
                <a:latin typeface="Rubik Light" pitchFamily="2" charset="-79"/>
                <a:ea typeface="Open Sans Light" panose="020B0306030504020204" pitchFamily="34" charset="0"/>
                <a:cs typeface="Rubik Light" pitchFamily="2" charset="-79"/>
              </a:rPr>
              <a:pPr algn="ctr"/>
              <a:t>‹#›</a:t>
            </a:fld>
            <a:endParaRPr lang="en-US" sz="1050" b="0" i="0" dirty="0">
              <a:solidFill>
                <a:schemeClr val="tx1"/>
              </a:solidFill>
              <a:latin typeface="Rubik Light" pitchFamily="2" charset="-79"/>
              <a:ea typeface="Open Sans Light" panose="020B0306030504020204" pitchFamily="34" charset="0"/>
              <a:cs typeface="Rubik Light" pitchFamily="2" charset="-79"/>
            </a:endParaRPr>
          </a:p>
        </p:txBody>
      </p:sp>
      <p:pic>
        <p:nvPicPr>
          <p:cNvPr id="8" name="Picture 7">
            <a:extLst>
              <a:ext uri="{FF2B5EF4-FFF2-40B4-BE49-F238E27FC236}">
                <a16:creationId xmlns:a16="http://schemas.microsoft.com/office/drawing/2014/main" id="{99B4F4FE-0E32-F540-B668-75E6BE3D63E4}"/>
              </a:ext>
            </a:extLst>
          </p:cNvPr>
          <p:cNvPicPr>
            <a:picLocks noChangeAspect="1"/>
          </p:cNvPicPr>
          <p:nvPr userDrawn="1"/>
        </p:nvPicPr>
        <p:blipFill>
          <a:blip r:embed="rId17"/>
          <a:stretch>
            <a:fillRect/>
          </a:stretch>
        </p:blipFill>
        <p:spPr>
          <a:xfrm>
            <a:off x="584023" y="6525463"/>
            <a:ext cx="1033762" cy="135419"/>
          </a:xfrm>
          <a:prstGeom prst="rect">
            <a:avLst/>
          </a:prstGeom>
        </p:spPr>
      </p:pic>
    </p:spTree>
    <p:extLst>
      <p:ext uri="{BB962C8B-B14F-4D97-AF65-F5344CB8AC3E}">
        <p14:creationId xmlns:p14="http://schemas.microsoft.com/office/powerpoint/2010/main" val="30682559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jpg"/><Relationship Id="rId2" Type="http://schemas.openxmlformats.org/officeDocument/2006/relationships/image" Target="../media/image1.emf"/><Relationship Id="rId1" Type="http://schemas.openxmlformats.org/officeDocument/2006/relationships/slideLayout" Target="../slideLayouts/slideLayout13.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fi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image" Target="../media/image24.jp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31.svg"/><Relationship Id="rId2" Type="http://schemas.openxmlformats.org/officeDocument/2006/relationships/image" Target="../media/image29.jpeg"/><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5.sv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6645857-1A4E-C94C-87C2-10DB27288DB9}"/>
              </a:ext>
            </a:extLst>
          </p:cNvPr>
          <p:cNvSpPr/>
          <p:nvPr/>
        </p:nvSpPr>
        <p:spPr>
          <a:xfrm>
            <a:off x="-18854" y="0"/>
            <a:ext cx="89154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3F6EDE9-37DC-5A4D-9601-8694AF4B6B0C}"/>
              </a:ext>
            </a:extLst>
          </p:cNvPr>
          <p:cNvSpPr/>
          <p:nvPr/>
        </p:nvSpPr>
        <p:spPr>
          <a:xfrm>
            <a:off x="8915400" y="0"/>
            <a:ext cx="3276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white, dark&#10;&#10;Description automatically generated">
            <a:extLst>
              <a:ext uri="{FF2B5EF4-FFF2-40B4-BE49-F238E27FC236}">
                <a16:creationId xmlns:a16="http://schemas.microsoft.com/office/drawing/2014/main" id="{77B970E9-E6B6-7C49-8ABF-922A6348A9D9}"/>
              </a:ext>
            </a:extLst>
          </p:cNvPr>
          <p:cNvPicPr>
            <a:picLocks noChangeAspect="1"/>
          </p:cNvPicPr>
          <p:nvPr/>
        </p:nvPicPr>
        <p:blipFill rotWithShape="1">
          <a:blip r:embed="rId2">
            <a:extLst>
              <a:ext uri="{28A0092B-C50C-407E-A947-70E740481C1C}">
                <a14:useLocalDpi xmlns:a14="http://schemas.microsoft.com/office/drawing/2010/main" val="0"/>
              </a:ext>
            </a:extLst>
          </a:blip>
          <a:srcRect l="51160" r="35895"/>
          <a:stretch/>
        </p:blipFill>
        <p:spPr>
          <a:xfrm rot="20354652">
            <a:off x="7950917" y="490920"/>
            <a:ext cx="1610331" cy="7774880"/>
          </a:xfrm>
          <a:prstGeom prst="rect">
            <a:avLst/>
          </a:prstGeom>
        </p:spPr>
      </p:pic>
      <p:sp>
        <p:nvSpPr>
          <p:cNvPr id="5" name="TextBox 4">
            <a:extLst>
              <a:ext uri="{FF2B5EF4-FFF2-40B4-BE49-F238E27FC236}">
                <a16:creationId xmlns:a16="http://schemas.microsoft.com/office/drawing/2014/main" id="{FBCD1CC2-3CAA-4301-8471-6C6BE5BF9687}"/>
              </a:ext>
            </a:extLst>
          </p:cNvPr>
          <p:cNvSpPr txBox="1"/>
          <p:nvPr/>
        </p:nvSpPr>
        <p:spPr>
          <a:xfrm>
            <a:off x="943936" y="4378361"/>
            <a:ext cx="205056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Y" sz="1600" u="none" strike="noStrike" kern="1200" cap="none" spc="0" normalizeH="0" baseline="0" noProof="0" dirty="0">
                <a:ln>
                  <a:noFill/>
                </a:ln>
                <a:effectLst/>
                <a:uLnTx/>
                <a:uFillTx/>
                <a:latin typeface="Rubik Light" pitchFamily="2" charset="-79"/>
                <a:cs typeface="Rubik Light" pitchFamily="2" charset="-79"/>
              </a:rPr>
              <a:t>Investor Deck : 2021</a:t>
            </a:r>
          </a:p>
        </p:txBody>
      </p:sp>
      <p:pic>
        <p:nvPicPr>
          <p:cNvPr id="11" name="Picture 10">
            <a:extLst>
              <a:ext uri="{FF2B5EF4-FFF2-40B4-BE49-F238E27FC236}">
                <a16:creationId xmlns:a16="http://schemas.microsoft.com/office/drawing/2014/main" id="{551A844C-FBB2-114C-BE74-6F248C27BBE8}"/>
              </a:ext>
            </a:extLst>
          </p:cNvPr>
          <p:cNvPicPr>
            <a:picLocks noChangeAspect="1"/>
          </p:cNvPicPr>
          <p:nvPr/>
        </p:nvPicPr>
        <p:blipFill>
          <a:blip r:embed="rId3"/>
          <a:stretch>
            <a:fillRect/>
          </a:stretch>
        </p:blipFill>
        <p:spPr>
          <a:xfrm>
            <a:off x="1033806" y="2793303"/>
            <a:ext cx="1835240" cy="240410"/>
          </a:xfrm>
          <a:prstGeom prst="rect">
            <a:avLst/>
          </a:prstGeom>
        </p:spPr>
      </p:pic>
      <p:sp>
        <p:nvSpPr>
          <p:cNvPr id="12" name="TextBox 11">
            <a:extLst>
              <a:ext uri="{FF2B5EF4-FFF2-40B4-BE49-F238E27FC236}">
                <a16:creationId xmlns:a16="http://schemas.microsoft.com/office/drawing/2014/main" id="{E940DBFC-9355-0144-8FBB-788F7C07771B}"/>
              </a:ext>
            </a:extLst>
          </p:cNvPr>
          <p:cNvSpPr txBox="1"/>
          <p:nvPr/>
        </p:nvSpPr>
        <p:spPr>
          <a:xfrm>
            <a:off x="3598259" y="4378361"/>
            <a:ext cx="407515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Y" sz="1600" u="none" strike="noStrike" kern="1200" cap="none" spc="0" normalizeH="0" baseline="0" noProof="0" dirty="0">
                <a:ln>
                  <a:noFill/>
                </a:ln>
                <a:effectLst/>
                <a:uLnTx/>
                <a:uFillTx/>
                <a:latin typeface="Rubik Light" pitchFamily="2" charset="-79"/>
                <a:cs typeface="Rubik Light" pitchFamily="2" charset="-79"/>
              </a:rPr>
              <a:t>Experience a new way to clean your teeth</a:t>
            </a:r>
          </a:p>
        </p:txBody>
      </p:sp>
      <p:pic>
        <p:nvPicPr>
          <p:cNvPr id="20" name="Picture 19">
            <a:extLst>
              <a:ext uri="{FF2B5EF4-FFF2-40B4-BE49-F238E27FC236}">
                <a16:creationId xmlns:a16="http://schemas.microsoft.com/office/drawing/2014/main" id="{DCB85B33-55FD-C945-95DF-12F3A4CD5837}"/>
              </a:ext>
            </a:extLst>
          </p:cNvPr>
          <p:cNvPicPr>
            <a:picLocks noChangeAspect="1"/>
          </p:cNvPicPr>
          <p:nvPr/>
        </p:nvPicPr>
        <p:blipFill rotWithShape="1">
          <a:blip r:embed="rId4">
            <a:extLst>
              <a:ext uri="{28A0092B-C50C-407E-A947-70E740481C1C}">
                <a14:useLocalDpi xmlns:a14="http://schemas.microsoft.com/office/drawing/2010/main" val="0"/>
              </a:ext>
            </a:extLst>
          </a:blip>
          <a:srcRect l="52405" r="24444"/>
          <a:stretch/>
        </p:blipFill>
        <p:spPr>
          <a:xfrm rot="723092">
            <a:off x="8090150" y="-382591"/>
            <a:ext cx="3492443" cy="8488268"/>
          </a:xfrm>
          <a:prstGeom prst="rect">
            <a:avLst/>
          </a:prstGeom>
        </p:spPr>
      </p:pic>
      <p:sp>
        <p:nvSpPr>
          <p:cNvPr id="8" name="TextBox 7">
            <a:extLst>
              <a:ext uri="{FF2B5EF4-FFF2-40B4-BE49-F238E27FC236}">
                <a16:creationId xmlns:a16="http://schemas.microsoft.com/office/drawing/2014/main" id="{8BB75C0F-DF26-1042-AF7F-3D4782C26088}"/>
              </a:ext>
            </a:extLst>
          </p:cNvPr>
          <p:cNvSpPr txBox="1"/>
          <p:nvPr/>
        </p:nvSpPr>
        <p:spPr>
          <a:xfrm>
            <a:off x="943936" y="6007136"/>
            <a:ext cx="1564852"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Y" sz="800" u="none" strike="noStrike" kern="1200" cap="none" spc="0" normalizeH="0" baseline="0" noProof="0" dirty="0">
                <a:ln>
                  <a:noFill/>
                </a:ln>
                <a:solidFill>
                  <a:schemeClr val="tx1">
                    <a:lumMod val="50000"/>
                  </a:schemeClr>
                </a:solidFill>
                <a:effectLst/>
                <a:uLnTx/>
                <a:uFillTx/>
                <a:latin typeface="Rubik Light" pitchFamily="2" charset="-79"/>
                <a:cs typeface="Rubik Light" pitchFamily="2" charset="-79"/>
              </a:rPr>
              <a:t>Patent Protected Technology</a:t>
            </a:r>
          </a:p>
        </p:txBody>
      </p:sp>
      <p:pic>
        <p:nvPicPr>
          <p:cNvPr id="6" name="Graphic 5" descr="Badge Tm outline">
            <a:extLst>
              <a:ext uri="{FF2B5EF4-FFF2-40B4-BE49-F238E27FC236}">
                <a16:creationId xmlns:a16="http://schemas.microsoft.com/office/drawing/2014/main" id="{38C56D19-BD84-F041-91B2-0275502483AE}"/>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15998" t="15998" r="15998" b="15998"/>
          <a:stretch/>
        </p:blipFill>
        <p:spPr>
          <a:xfrm>
            <a:off x="2863259" y="2743200"/>
            <a:ext cx="120809" cy="120809"/>
          </a:xfrm>
          <a:prstGeom prst="ellipse">
            <a:avLst/>
          </a:prstGeom>
        </p:spPr>
      </p:pic>
    </p:spTree>
    <p:extLst>
      <p:ext uri="{BB962C8B-B14F-4D97-AF65-F5344CB8AC3E}">
        <p14:creationId xmlns:p14="http://schemas.microsoft.com/office/powerpoint/2010/main" val="371737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8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00" fill="hold"/>
                                        <p:tgtEl>
                                          <p:spTgt spid="5"/>
                                        </p:tgtEl>
                                        <p:attrNameLst>
                                          <p:attrName>ppt_x</p:attrName>
                                        </p:attrNameLst>
                                      </p:cBhvr>
                                      <p:tavLst>
                                        <p:tav tm="0">
                                          <p:val>
                                            <p:strVal val="0-#ppt_w/2"/>
                                          </p:val>
                                        </p:tav>
                                        <p:tav tm="100000">
                                          <p:val>
                                            <p:strVal val="#ppt_x"/>
                                          </p:val>
                                        </p:tav>
                                      </p:tavLst>
                                    </p:anim>
                                    <p:anim calcmode="lin" valueType="num">
                                      <p:cBhvr additive="base">
                                        <p:cTn id="8" dur="7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8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00" fill="hold"/>
                                        <p:tgtEl>
                                          <p:spTgt spid="12"/>
                                        </p:tgtEl>
                                        <p:attrNameLst>
                                          <p:attrName>ppt_x</p:attrName>
                                        </p:attrNameLst>
                                      </p:cBhvr>
                                      <p:tavLst>
                                        <p:tav tm="0">
                                          <p:val>
                                            <p:strVal val="0-#ppt_w/2"/>
                                          </p:val>
                                        </p:tav>
                                        <p:tav tm="100000">
                                          <p:val>
                                            <p:strVal val="#ppt_x"/>
                                          </p:val>
                                        </p:tav>
                                      </p:tavLst>
                                    </p:anim>
                                    <p:anim calcmode="lin" valueType="num">
                                      <p:cBhvr additive="base">
                                        <p:cTn id="12" dur="7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8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00" fill="hold"/>
                                        <p:tgtEl>
                                          <p:spTgt spid="8"/>
                                        </p:tgtEl>
                                        <p:attrNameLst>
                                          <p:attrName>ppt_x</p:attrName>
                                        </p:attrNameLst>
                                      </p:cBhvr>
                                      <p:tavLst>
                                        <p:tav tm="0">
                                          <p:val>
                                            <p:strVal val="0-#ppt_w/2"/>
                                          </p:val>
                                        </p:tav>
                                        <p:tav tm="100000">
                                          <p:val>
                                            <p:strVal val="#ppt_x"/>
                                          </p:val>
                                        </p:tav>
                                      </p:tavLst>
                                    </p:anim>
                                    <p:anim calcmode="lin" valueType="num">
                                      <p:cBhvr additive="base">
                                        <p:cTn id="16" dur="7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erson taking a selfie in the mirror&#10;&#10;Description automatically generated with medium confidence">
            <a:extLst>
              <a:ext uri="{FF2B5EF4-FFF2-40B4-BE49-F238E27FC236}">
                <a16:creationId xmlns:a16="http://schemas.microsoft.com/office/drawing/2014/main" id="{D62D788F-28BD-2F4D-B5DC-915D93680021}"/>
              </a:ext>
            </a:extLst>
          </p:cNvPr>
          <p:cNvPicPr>
            <a:picLocks noChangeAspect="1"/>
          </p:cNvPicPr>
          <p:nvPr/>
        </p:nvPicPr>
        <p:blipFill rotWithShape="1">
          <a:blip r:embed="rId2"/>
          <a:srcRect l="38407" r="15864"/>
          <a:stretch/>
        </p:blipFill>
        <p:spPr>
          <a:xfrm>
            <a:off x="0" y="0"/>
            <a:ext cx="4699168" cy="6858000"/>
          </a:xfrm>
          <a:prstGeom prst="rect">
            <a:avLst/>
          </a:prstGeom>
          <a:solidFill>
            <a:schemeClr val="tx1"/>
          </a:solidFill>
          <a:ln>
            <a:noFill/>
          </a:ln>
        </p:spPr>
      </p:pic>
      <p:sp>
        <p:nvSpPr>
          <p:cNvPr id="5" name="Rectangle 4">
            <a:extLst>
              <a:ext uri="{FF2B5EF4-FFF2-40B4-BE49-F238E27FC236}">
                <a16:creationId xmlns:a16="http://schemas.microsoft.com/office/drawing/2014/main" id="{A006417A-C8E6-5B46-8FCD-7589B86B4FA4}"/>
              </a:ext>
            </a:extLst>
          </p:cNvPr>
          <p:cNvSpPr/>
          <p:nvPr/>
        </p:nvSpPr>
        <p:spPr>
          <a:xfrm>
            <a:off x="4251052" y="738787"/>
            <a:ext cx="1011290" cy="49898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F3AD6F-A209-4717-98C9-FEE721775423}"/>
              </a:ext>
            </a:extLst>
          </p:cNvPr>
          <p:cNvSpPr>
            <a:spLocks noGrp="1"/>
          </p:cNvSpPr>
          <p:nvPr>
            <p:ph type="title"/>
          </p:nvPr>
        </p:nvSpPr>
        <p:spPr>
          <a:xfrm>
            <a:off x="4373915" y="850224"/>
            <a:ext cx="2988627" cy="503623"/>
          </a:xfrm>
        </p:spPr>
        <p:txBody>
          <a:bodyPr>
            <a:normAutofit fontScale="90000"/>
          </a:bodyPr>
          <a:lstStyle/>
          <a:p>
            <a:r>
              <a:rPr kumimoji="0" lang="en-US" sz="3200" u="none" strike="noStrike" kern="1200" cap="none" spc="0" normalizeH="0" baseline="0" noProof="0" dirty="0">
                <a:ln>
                  <a:noFill/>
                </a:ln>
                <a:solidFill>
                  <a:schemeClr val="bg1"/>
                </a:solidFill>
                <a:effectLst/>
                <a:uLnTx/>
                <a:uFillTx/>
                <a:cs typeface="Rubik Light" pitchFamily="2" charset="-79"/>
              </a:rPr>
              <a:t>Introduction</a:t>
            </a:r>
            <a:endParaRPr lang="en-US" sz="3200" dirty="0">
              <a:solidFill>
                <a:schemeClr val="bg1"/>
              </a:solidFill>
              <a:cs typeface="Rubik Light" pitchFamily="2" charset="-79"/>
            </a:endParaRPr>
          </a:p>
        </p:txBody>
      </p:sp>
      <p:sp>
        <p:nvSpPr>
          <p:cNvPr id="18" name="TextBox 17">
            <a:extLst>
              <a:ext uri="{FF2B5EF4-FFF2-40B4-BE49-F238E27FC236}">
                <a16:creationId xmlns:a16="http://schemas.microsoft.com/office/drawing/2014/main" id="{5A55FF1F-8673-B241-8714-62042FF6F80B}"/>
              </a:ext>
            </a:extLst>
          </p:cNvPr>
          <p:cNvSpPr txBox="1"/>
          <p:nvPr/>
        </p:nvSpPr>
        <p:spPr>
          <a:xfrm>
            <a:off x="4373915" y="1700766"/>
            <a:ext cx="3570415" cy="4306692"/>
          </a:xfrm>
          <a:prstGeom prst="rect">
            <a:avLst/>
          </a:prstGeom>
          <a:noFill/>
        </p:spPr>
        <p:txBody>
          <a:bodyPr wrap="square">
            <a:spAutoFit/>
          </a:bodyPr>
          <a:lstStyle/>
          <a:p>
            <a:pPr marL="0" marR="0">
              <a:lnSpc>
                <a:spcPct val="107000"/>
              </a:lnSpc>
              <a:spcBef>
                <a:spcPts val="0"/>
              </a:spcBef>
              <a:spcAft>
                <a:spcPts val="800"/>
              </a:spcAft>
            </a:pPr>
            <a:r>
              <a:rPr lang="en-US" sz="1400" dirty="0">
                <a:solidFill>
                  <a:schemeClr val="bg1"/>
                </a:solidFill>
                <a:effectLst/>
                <a:latin typeface="Rubik Light" pitchFamily="2" charset="-79"/>
                <a:ea typeface="Calibri" panose="020F0502020204030204" pitchFamily="34" charset="0"/>
                <a:cs typeface="Rubik Light" pitchFamily="2" charset="-79"/>
              </a:rPr>
              <a:t>2021 presents a timely opportunity to merge two decades of </a:t>
            </a:r>
            <a:r>
              <a:rPr lang="en-US" sz="1400" dirty="0">
                <a:solidFill>
                  <a:schemeClr val="bg1"/>
                </a:solidFill>
                <a:latin typeface="Rubik Light" pitchFamily="2" charset="-79"/>
                <a:ea typeface="Calibri" panose="020F0502020204030204" pitchFamily="34" charset="0"/>
                <a:cs typeface="Rubik Light" pitchFamily="2" charset="-79"/>
              </a:rPr>
              <a:t>refined </a:t>
            </a:r>
            <a:r>
              <a:rPr lang="en-US" sz="1400" dirty="0">
                <a:solidFill>
                  <a:schemeClr val="bg1"/>
                </a:solidFill>
                <a:effectLst/>
                <a:latin typeface="Rubik Light" pitchFamily="2" charset="-79"/>
                <a:ea typeface="Calibri" panose="020F0502020204030204" pitchFamily="34" charset="0"/>
                <a:cs typeface="Rubik Light" pitchFamily="2" charset="-79"/>
              </a:rPr>
              <a:t>intellectual property, with a talented, strategic</a:t>
            </a:r>
            <a:r>
              <a:rPr lang="en-US" sz="1400" dirty="0">
                <a:solidFill>
                  <a:schemeClr val="bg1"/>
                </a:solidFill>
                <a:latin typeface="Rubik Light" pitchFamily="2" charset="-79"/>
                <a:ea typeface="Calibri" panose="020F0502020204030204" pitchFamily="34" charset="0"/>
                <a:cs typeface="Rubik Light" pitchFamily="2" charset="-79"/>
              </a:rPr>
              <a:t> brand / R&amp;D</a:t>
            </a:r>
            <a:r>
              <a:rPr lang="en-US" sz="1400" dirty="0">
                <a:solidFill>
                  <a:schemeClr val="bg1"/>
                </a:solidFill>
                <a:effectLst/>
                <a:latin typeface="Rubik Light" pitchFamily="2" charset="-79"/>
                <a:ea typeface="Calibri" panose="020F0502020204030204" pitchFamily="34" charset="0"/>
                <a:cs typeface="Rubik Light" pitchFamily="2" charset="-79"/>
              </a:rPr>
              <a:t> partner (RKS Design) and </a:t>
            </a:r>
            <a:r>
              <a:rPr lang="en-US" sz="1400" dirty="0">
                <a:solidFill>
                  <a:schemeClr val="bg1"/>
                </a:solidFill>
                <a:latin typeface="Rubik Light" pitchFamily="2" charset="-79"/>
                <a:ea typeface="Calibri" panose="020F0502020204030204" pitchFamily="34" charset="0"/>
                <a:cs typeface="Rubik Light" pitchFamily="2" charset="-79"/>
              </a:rPr>
              <a:t>with</a:t>
            </a:r>
            <a:r>
              <a:rPr lang="en-US" sz="1400" dirty="0">
                <a:solidFill>
                  <a:schemeClr val="bg1"/>
                </a:solidFill>
                <a:effectLst/>
                <a:latin typeface="Rubik Light" pitchFamily="2" charset="-79"/>
                <a:ea typeface="Calibri" panose="020F0502020204030204" pitchFamily="34" charset="0"/>
                <a:cs typeface="Rubik Light" pitchFamily="2" charset="-79"/>
              </a:rPr>
              <a:t> a newly recruited, experienced and capable management team.  </a:t>
            </a:r>
          </a:p>
          <a:p>
            <a:pPr>
              <a:lnSpc>
                <a:spcPct val="107000"/>
              </a:lnSpc>
              <a:spcAft>
                <a:spcPts val="800"/>
              </a:spcAft>
            </a:pPr>
            <a:r>
              <a:rPr lang="en-US" sz="1400" dirty="0">
                <a:solidFill>
                  <a:schemeClr val="bg1"/>
                </a:solidFill>
                <a:latin typeface="Rubik Light" pitchFamily="2" charset="-79"/>
                <a:ea typeface="Calibri" panose="020F0502020204030204" pitchFamily="34" charset="0"/>
                <a:cs typeface="Rubik Light" pitchFamily="2" charset="-79"/>
              </a:rPr>
              <a:t>Further</a:t>
            </a:r>
            <a:r>
              <a:rPr lang="en-US" sz="1400" dirty="0">
                <a:solidFill>
                  <a:schemeClr val="bg1"/>
                </a:solidFill>
                <a:effectLst/>
                <a:latin typeface="Rubik Light" pitchFamily="2" charset="-79"/>
                <a:ea typeface="Calibri" panose="020F0502020204030204" pitchFamily="34" charset="0"/>
                <a:cs typeface="Rubik Light" pitchFamily="2" charset="-79"/>
              </a:rPr>
              <a:t>, market opportunities have expanded as several $300-400 vibrating, smart, single-headed toothbrushes have been accepted and are expanding recent market share. These developments allow </a:t>
            </a:r>
            <a:r>
              <a:rPr lang="en-US" sz="1400" dirty="0">
                <a:solidFill>
                  <a:schemeClr val="bg1"/>
                </a:solidFill>
                <a:latin typeface="Rubik" pitchFamily="2" charset="-79"/>
                <a:ea typeface="Calibri" panose="020F0502020204030204" pitchFamily="34" charset="0"/>
                <a:cs typeface="Rubik" pitchFamily="2" charset="-79"/>
              </a:rPr>
              <a:t>Q</a:t>
            </a:r>
            <a:r>
              <a:rPr lang="en-US" sz="1400" dirty="0">
                <a:solidFill>
                  <a:schemeClr val="bg1"/>
                </a:solidFill>
                <a:effectLst/>
                <a:latin typeface="Rubik" pitchFamily="2" charset="-79"/>
                <a:ea typeface="Calibri" panose="020F0502020204030204" pitchFamily="34" charset="0"/>
                <a:cs typeface="Rubik" pitchFamily="2" charset="-79"/>
              </a:rPr>
              <a:t>uatro</a:t>
            </a:r>
            <a:r>
              <a:rPr lang="en-US" sz="1400" dirty="0">
                <a:solidFill>
                  <a:schemeClr val="bg1"/>
                </a:solidFill>
                <a:effectLst/>
                <a:latin typeface="Rubik Light" pitchFamily="2" charset="-79"/>
                <a:ea typeface="Calibri" panose="020F0502020204030204" pitchFamily="34" charset="0"/>
                <a:cs typeface="Rubik Light" pitchFamily="2" charset="-79"/>
              </a:rPr>
              <a:t> to pursue plans to realize the financial returns that our existing shareholders deserve</a:t>
            </a:r>
            <a:r>
              <a:rPr lang="en-US" sz="1400" dirty="0">
                <a:solidFill>
                  <a:schemeClr val="bg1"/>
                </a:solidFill>
                <a:latin typeface="Rubik Light" pitchFamily="2" charset="-79"/>
                <a:ea typeface="Calibri" panose="020F0502020204030204" pitchFamily="34" charset="0"/>
                <a:cs typeface="Rubik Light" pitchFamily="2" charset="-79"/>
              </a:rPr>
              <a:t> due to their commitment to developing the world’s most extraordinary brush.</a:t>
            </a:r>
            <a:endParaRPr lang="en-US" sz="1400" dirty="0">
              <a:solidFill>
                <a:schemeClr val="bg1"/>
              </a:solidFill>
              <a:effectLst/>
              <a:latin typeface="Rubik Light" pitchFamily="2" charset="-79"/>
              <a:ea typeface="Calibri" panose="020F0502020204030204" pitchFamily="34" charset="0"/>
              <a:cs typeface="Rubik Light" pitchFamily="2" charset="-79"/>
            </a:endParaRPr>
          </a:p>
          <a:p>
            <a:pPr marL="0" marR="0">
              <a:lnSpc>
                <a:spcPct val="107000"/>
              </a:lnSpc>
              <a:spcBef>
                <a:spcPts val="0"/>
              </a:spcBef>
              <a:spcAft>
                <a:spcPts val="800"/>
              </a:spcAft>
            </a:pPr>
            <a:endParaRPr lang="en-US" sz="1400" dirty="0">
              <a:solidFill>
                <a:schemeClr val="bg1"/>
              </a:solidFill>
              <a:effectLst/>
              <a:latin typeface="Rubik Light" pitchFamily="2" charset="-79"/>
              <a:ea typeface="Calibri" panose="020F0502020204030204" pitchFamily="34" charset="0"/>
              <a:cs typeface="Rubik Light" pitchFamily="2" charset="-79"/>
            </a:endParaRPr>
          </a:p>
        </p:txBody>
      </p:sp>
      <p:sp>
        <p:nvSpPr>
          <p:cNvPr id="6" name="TextBox 5">
            <a:extLst>
              <a:ext uri="{FF2B5EF4-FFF2-40B4-BE49-F238E27FC236}">
                <a16:creationId xmlns:a16="http://schemas.microsoft.com/office/drawing/2014/main" id="{5A5F1406-46EF-8346-8FE2-A598C726A06B}"/>
              </a:ext>
            </a:extLst>
          </p:cNvPr>
          <p:cNvSpPr txBox="1"/>
          <p:nvPr/>
        </p:nvSpPr>
        <p:spPr>
          <a:xfrm>
            <a:off x="8067865" y="1700766"/>
            <a:ext cx="3630055" cy="2615844"/>
          </a:xfrm>
          <a:prstGeom prst="rect">
            <a:avLst/>
          </a:prstGeom>
          <a:noFill/>
        </p:spPr>
        <p:txBody>
          <a:bodyPr wrap="square">
            <a:spAutoFit/>
          </a:bodyPr>
          <a:lstStyle/>
          <a:p>
            <a:pPr>
              <a:lnSpc>
                <a:spcPct val="107000"/>
              </a:lnSpc>
              <a:spcAft>
                <a:spcPts val="800"/>
              </a:spcAft>
            </a:pPr>
            <a:r>
              <a:rPr lang="en-US" sz="1400" dirty="0">
                <a:solidFill>
                  <a:schemeClr val="bg1"/>
                </a:solidFill>
                <a:latin typeface="Rubik Light" pitchFamily="2" charset="-79"/>
                <a:ea typeface="Calibri" panose="020F0502020204030204" pitchFamily="34" charset="0"/>
                <a:cs typeface="Rubik Light" pitchFamily="2" charset="-79"/>
              </a:rPr>
              <a:t>Management </a:t>
            </a:r>
            <a:r>
              <a:rPr lang="en-US" sz="1400" dirty="0">
                <a:solidFill>
                  <a:schemeClr val="bg1"/>
                </a:solidFill>
                <a:effectLst/>
                <a:latin typeface="Rubik Light" pitchFamily="2" charset="-79"/>
                <a:ea typeface="Calibri" panose="020F0502020204030204" pitchFamily="34" charset="0"/>
                <a:cs typeface="Rubik Light" pitchFamily="2" charset="-79"/>
              </a:rPr>
              <a:t>plans to lead a re-positioning of this important intellectual property and land </a:t>
            </a:r>
            <a:r>
              <a:rPr lang="en-US" sz="1400" dirty="0">
                <a:solidFill>
                  <a:schemeClr val="bg1"/>
                </a:solidFill>
                <a:latin typeface="Rubik" pitchFamily="2" charset="-79"/>
                <a:ea typeface="Calibri" panose="020F0502020204030204" pitchFamily="34" charset="0"/>
                <a:cs typeface="Rubik" pitchFamily="2" charset="-79"/>
              </a:rPr>
              <a:t>Q</a:t>
            </a:r>
            <a:r>
              <a:rPr lang="en-US" sz="1400" dirty="0">
                <a:solidFill>
                  <a:schemeClr val="bg1"/>
                </a:solidFill>
                <a:effectLst/>
                <a:latin typeface="Rubik" pitchFamily="2" charset="-79"/>
                <a:ea typeface="Calibri" panose="020F0502020204030204" pitchFamily="34" charset="0"/>
                <a:cs typeface="Rubik" pitchFamily="2" charset="-79"/>
              </a:rPr>
              <a:t>uatro</a:t>
            </a:r>
            <a:r>
              <a:rPr lang="en-US" sz="1400" dirty="0">
                <a:solidFill>
                  <a:schemeClr val="bg1"/>
                </a:solidFill>
                <a:effectLst/>
                <a:latin typeface="Rubik Light" pitchFamily="2" charset="-79"/>
                <a:ea typeface="Calibri" panose="020F0502020204030204" pitchFamily="34" charset="0"/>
                <a:cs typeface="Rubik Light" pitchFamily="2" charset="-79"/>
              </a:rPr>
              <a:t> at the top of the premium toothbrush marketplace.  Launching new product in 2022, management expects to reach 500,000 annual units at a $300 price point by 2025 through both subscription and point-of-sale direct-to-consumer business models.  Management is </a:t>
            </a:r>
            <a:r>
              <a:rPr lang="en-US" sz="1400" dirty="0">
                <a:solidFill>
                  <a:schemeClr val="bg1"/>
                </a:solidFill>
                <a:latin typeface="Rubik Light" pitchFamily="2" charset="-79"/>
                <a:ea typeface="Calibri" panose="020F0502020204030204" pitchFamily="34" charset="0"/>
                <a:cs typeface="Rubik Light" pitchFamily="2" charset="-79"/>
              </a:rPr>
              <a:t>pursuing </a:t>
            </a:r>
            <a:r>
              <a:rPr lang="en-US" sz="1400" dirty="0">
                <a:solidFill>
                  <a:schemeClr val="bg1"/>
                </a:solidFill>
                <a:effectLst/>
                <a:latin typeface="Rubik Light" pitchFamily="2" charset="-79"/>
                <a:ea typeface="Calibri" panose="020F0502020204030204" pitchFamily="34" charset="0"/>
                <a:cs typeface="Rubik Light" pitchFamily="2" charset="-79"/>
              </a:rPr>
              <a:t>new equity capital of $5 Mil to make this vision a reality.</a:t>
            </a:r>
          </a:p>
        </p:txBody>
      </p:sp>
      <p:sp>
        <p:nvSpPr>
          <p:cNvPr id="8" name="Slide Number Placeholder 5">
            <a:extLst>
              <a:ext uri="{FF2B5EF4-FFF2-40B4-BE49-F238E27FC236}">
                <a16:creationId xmlns:a16="http://schemas.microsoft.com/office/drawing/2014/main" id="{BFFBC458-49DC-0E41-B12F-EBF6B8719EDC}"/>
              </a:ext>
            </a:extLst>
          </p:cNvPr>
          <p:cNvSpPr txBox="1">
            <a:spLocks/>
          </p:cNvSpPr>
          <p:nvPr/>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bg1"/>
                </a:solidFill>
                <a:latin typeface="Rubik Light" pitchFamily="2" charset="-79"/>
                <a:ea typeface="Open Sans Light" panose="020B0306030504020204" pitchFamily="34" charset="0"/>
                <a:cs typeface="Rubik Light" pitchFamily="2" charset="-79"/>
              </a:rPr>
              <a:pPr algn="ctr"/>
              <a:t>2</a:t>
            </a:fld>
            <a:endParaRPr lang="en-US" sz="1050" b="0" i="0" dirty="0">
              <a:solidFill>
                <a:schemeClr val="bg1"/>
              </a:solidFill>
              <a:latin typeface="Rubik Light" pitchFamily="2" charset="-79"/>
              <a:ea typeface="Open Sans Light" panose="020B0306030504020204" pitchFamily="34" charset="0"/>
              <a:cs typeface="Rubik Light" pitchFamily="2" charset="-79"/>
            </a:endParaRPr>
          </a:p>
        </p:txBody>
      </p:sp>
      <p:pic>
        <p:nvPicPr>
          <p:cNvPr id="9" name="Picture 8">
            <a:extLst>
              <a:ext uri="{FF2B5EF4-FFF2-40B4-BE49-F238E27FC236}">
                <a16:creationId xmlns:a16="http://schemas.microsoft.com/office/drawing/2014/main" id="{268C3115-F26F-0640-BA31-BB14CBED5E08}"/>
              </a:ext>
            </a:extLst>
          </p:cNvPr>
          <p:cNvPicPr>
            <a:picLocks noChangeAspect="1"/>
          </p:cNvPicPr>
          <p:nvPr/>
        </p:nvPicPr>
        <p:blipFill>
          <a:blip r:embed="rId3"/>
          <a:stretch>
            <a:fillRect/>
          </a:stretch>
        </p:blipFill>
        <p:spPr>
          <a:xfrm>
            <a:off x="584023" y="6525463"/>
            <a:ext cx="1033762" cy="135419"/>
          </a:xfrm>
          <a:prstGeom prst="rect">
            <a:avLst/>
          </a:prstGeom>
        </p:spPr>
      </p:pic>
    </p:spTree>
    <p:extLst>
      <p:ext uri="{BB962C8B-B14F-4D97-AF65-F5344CB8AC3E}">
        <p14:creationId xmlns:p14="http://schemas.microsoft.com/office/powerpoint/2010/main" val="74650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AD6F-A209-4717-98C9-FEE721775423}"/>
              </a:ext>
            </a:extLst>
          </p:cNvPr>
          <p:cNvSpPr>
            <a:spLocks noGrp="1"/>
          </p:cNvSpPr>
          <p:nvPr>
            <p:ph type="title"/>
          </p:nvPr>
        </p:nvSpPr>
        <p:spPr>
          <a:xfrm>
            <a:off x="663257" y="2199530"/>
            <a:ext cx="2924493" cy="503623"/>
          </a:xfrm>
        </p:spPr>
        <p:txBody>
          <a:bodyPr>
            <a:normAutofit fontScale="90000"/>
          </a:bodyPr>
          <a:lstStyle/>
          <a:p>
            <a:r>
              <a:rPr kumimoji="0" lang="en-US" sz="3200" u="none" strike="noStrike" kern="1200" cap="none" spc="0" normalizeH="0" baseline="0" noProof="0" dirty="0">
                <a:ln>
                  <a:noFill/>
                </a:ln>
                <a:effectLst/>
                <a:uLnTx/>
                <a:uFillTx/>
                <a:cs typeface="Rubik Light" pitchFamily="2" charset="-79"/>
              </a:rPr>
              <a:t>About </a:t>
            </a:r>
            <a:r>
              <a:rPr lang="en-US" sz="3200" dirty="0">
                <a:cs typeface="Rubik Light" pitchFamily="2" charset="-79"/>
              </a:rPr>
              <a:t>Q</a:t>
            </a:r>
            <a:r>
              <a:rPr kumimoji="0" lang="en-US" sz="3200" u="none" strike="noStrike" kern="1200" cap="none" spc="0" normalizeH="0" baseline="0" noProof="0" dirty="0" err="1">
                <a:ln>
                  <a:noFill/>
                </a:ln>
                <a:effectLst/>
                <a:uLnTx/>
                <a:uFillTx/>
                <a:cs typeface="Rubik Light" pitchFamily="2" charset="-79"/>
              </a:rPr>
              <a:t>uatro</a:t>
            </a:r>
            <a:endParaRPr lang="en-US" sz="3200" dirty="0">
              <a:cs typeface="Rubik Light" pitchFamily="2" charset="-79"/>
            </a:endParaRPr>
          </a:p>
        </p:txBody>
      </p:sp>
      <p:sp>
        <p:nvSpPr>
          <p:cNvPr id="18" name="TextBox 17">
            <a:extLst>
              <a:ext uri="{FF2B5EF4-FFF2-40B4-BE49-F238E27FC236}">
                <a16:creationId xmlns:a16="http://schemas.microsoft.com/office/drawing/2014/main" id="{5A55FF1F-8673-B241-8714-62042FF6F80B}"/>
              </a:ext>
            </a:extLst>
          </p:cNvPr>
          <p:cNvSpPr txBox="1"/>
          <p:nvPr/>
        </p:nvSpPr>
        <p:spPr>
          <a:xfrm>
            <a:off x="4331525" y="2199530"/>
            <a:ext cx="7436922" cy="167283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Rubik Light" pitchFamily="2" charset="-79"/>
                <a:cs typeface="Rubik Light" pitchFamily="2" charset="-79"/>
              </a:rPr>
              <a:t>20 years of product development</a:t>
            </a:r>
          </a:p>
          <a:p>
            <a:pPr marL="285750" indent="-285750">
              <a:lnSpc>
                <a:spcPct val="150000"/>
              </a:lnSpc>
              <a:buFont typeface="Arial" panose="020B0604020202020204" pitchFamily="34" charset="0"/>
              <a:buChar char="•"/>
            </a:pPr>
            <a:r>
              <a:rPr lang="en-US" sz="1400" dirty="0">
                <a:latin typeface="Rubik Light" pitchFamily="2" charset="-79"/>
                <a:cs typeface="Rubik Light" pitchFamily="2" charset="-79"/>
              </a:rPr>
              <a:t>500,000 units sold garnering ample “field experience” and evolutionary learnings</a:t>
            </a:r>
          </a:p>
          <a:p>
            <a:pPr marL="285750" indent="-285750">
              <a:lnSpc>
                <a:spcPct val="150000"/>
              </a:lnSpc>
              <a:buFont typeface="Arial" panose="020B0604020202020204" pitchFamily="34" charset="0"/>
              <a:buChar char="•"/>
            </a:pPr>
            <a:r>
              <a:rPr lang="en-US" sz="1400" dirty="0">
                <a:latin typeface="Rubik Light" pitchFamily="2" charset="-79"/>
                <a:cs typeface="Rubik Light" pitchFamily="2" charset="-79"/>
              </a:rPr>
              <a:t>Design evolution based on over a decade of performance analysis</a:t>
            </a:r>
          </a:p>
          <a:p>
            <a:pPr marL="285750" indent="-285750">
              <a:lnSpc>
                <a:spcPct val="150000"/>
              </a:lnSpc>
              <a:buFont typeface="Arial" panose="020B0604020202020204" pitchFamily="34" charset="0"/>
              <a:buChar char="•"/>
            </a:pPr>
            <a:r>
              <a:rPr lang="en-US" sz="1400" dirty="0">
                <a:latin typeface="Rubik Light" pitchFamily="2" charset="-79"/>
                <a:cs typeface="Rubik Light" pitchFamily="2" charset="-79"/>
              </a:rPr>
              <a:t>Robust patent protections and extension opportunities</a:t>
            </a:r>
          </a:p>
          <a:p>
            <a:pPr marL="285750" indent="-285750">
              <a:lnSpc>
                <a:spcPct val="150000"/>
              </a:lnSpc>
              <a:buFont typeface="Arial" panose="020B0604020202020204" pitchFamily="34" charset="0"/>
              <a:buChar char="•"/>
            </a:pPr>
            <a:r>
              <a:rPr lang="en-US" sz="1400" dirty="0">
                <a:latin typeface="Rubik Light" pitchFamily="2" charset="-79"/>
                <a:cs typeface="Rubik Light" pitchFamily="2" charset="-79"/>
              </a:rPr>
              <a:t>Rooted in </a:t>
            </a:r>
            <a:r>
              <a:rPr lang="en-US" sz="1400" dirty="0" err="1">
                <a:latin typeface="Rubik Light" pitchFamily="2" charset="-79"/>
                <a:cs typeface="Rubik Light" pitchFamily="2" charset="-79"/>
              </a:rPr>
              <a:t>Hydrabrush</a:t>
            </a:r>
            <a:r>
              <a:rPr lang="en-US" sz="1400" dirty="0">
                <a:latin typeface="Rubik Light" pitchFamily="2" charset="-79"/>
                <a:cs typeface="Rubik Light" pitchFamily="2" charset="-79"/>
              </a:rPr>
              <a:t> (</a:t>
            </a:r>
            <a:r>
              <a:rPr lang="en-US" sz="1400" dirty="0" err="1">
                <a:latin typeface="Rubik Light" pitchFamily="2" charset="-79"/>
                <a:cs typeface="Rubik Light" pitchFamily="2" charset="-79"/>
              </a:rPr>
              <a:t>quatro’s</a:t>
            </a:r>
            <a:r>
              <a:rPr lang="en-US" sz="1400" dirty="0">
                <a:latin typeface="Rubik Light" pitchFamily="2" charset="-79"/>
                <a:cs typeface="Rubik Light" pitchFamily="2" charset="-79"/>
              </a:rPr>
              <a:t> </a:t>
            </a:r>
            <a:r>
              <a:rPr lang="en-US" sz="1400" dirty="0" err="1">
                <a:latin typeface="Rubik Light" pitchFamily="2" charset="-79"/>
                <a:cs typeface="Rubik Light" pitchFamily="2" charset="-79"/>
              </a:rPr>
              <a:t>TopCo</a:t>
            </a:r>
            <a:r>
              <a:rPr lang="en-US" sz="1400" dirty="0">
                <a:latin typeface="Rubik Light" pitchFamily="2" charset="-79"/>
                <a:cs typeface="Rubik Light" pitchFamily="2" charset="-79"/>
              </a:rPr>
              <a:t>) and 30 Second Smile legacy</a:t>
            </a:r>
          </a:p>
        </p:txBody>
      </p:sp>
      <p:sp>
        <p:nvSpPr>
          <p:cNvPr id="4" name="TextBox 3">
            <a:extLst>
              <a:ext uri="{FF2B5EF4-FFF2-40B4-BE49-F238E27FC236}">
                <a16:creationId xmlns:a16="http://schemas.microsoft.com/office/drawing/2014/main" id="{3666C9DC-B410-CD42-8BA1-C119B6CCA6D0}"/>
              </a:ext>
            </a:extLst>
          </p:cNvPr>
          <p:cNvSpPr txBox="1"/>
          <p:nvPr/>
        </p:nvSpPr>
        <p:spPr>
          <a:xfrm>
            <a:off x="4331525" y="4550846"/>
            <a:ext cx="5406241" cy="738664"/>
          </a:xfrm>
          <a:prstGeom prst="rect">
            <a:avLst/>
          </a:prstGeom>
          <a:noFill/>
        </p:spPr>
        <p:txBody>
          <a:bodyPr wrap="square">
            <a:spAutoFit/>
          </a:bodyPr>
          <a:lstStyle/>
          <a:p>
            <a:r>
              <a:rPr lang="en-US" sz="1400" dirty="0">
                <a:latin typeface="Rubik Light" pitchFamily="2" charset="-79"/>
                <a:cs typeface="Rubik Light" pitchFamily="2" charset="-79"/>
              </a:rPr>
              <a:t>The culmination of our rich history, new strategic brand/R&amp;D partnership, new seasoned management team and brush market pricing have created an epic opportunity.</a:t>
            </a:r>
          </a:p>
        </p:txBody>
      </p:sp>
    </p:spTree>
    <p:extLst>
      <p:ext uri="{BB962C8B-B14F-4D97-AF65-F5344CB8AC3E}">
        <p14:creationId xmlns:p14="http://schemas.microsoft.com/office/powerpoint/2010/main" val="181932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AD6F-A209-4717-98C9-FEE721775423}"/>
              </a:ext>
            </a:extLst>
          </p:cNvPr>
          <p:cNvSpPr>
            <a:spLocks noGrp="1"/>
          </p:cNvSpPr>
          <p:nvPr>
            <p:ph type="title"/>
          </p:nvPr>
        </p:nvSpPr>
        <p:spPr>
          <a:xfrm>
            <a:off x="663257" y="2199530"/>
            <a:ext cx="2924493" cy="503623"/>
          </a:xfrm>
        </p:spPr>
        <p:txBody>
          <a:bodyPr>
            <a:normAutofit fontScale="90000"/>
          </a:bodyPr>
          <a:lstStyle/>
          <a:p>
            <a:r>
              <a:rPr kumimoji="0" lang="en-US" sz="3200" u="none" strike="noStrike" kern="1200" cap="none" spc="0" normalizeH="0" baseline="0" noProof="0" dirty="0">
                <a:ln>
                  <a:noFill/>
                </a:ln>
                <a:effectLst/>
                <a:uLnTx/>
                <a:uFillTx/>
                <a:cs typeface="Rubik Light" pitchFamily="2" charset="-79"/>
              </a:rPr>
              <a:t>Our Mission</a:t>
            </a:r>
            <a:endParaRPr lang="en-US" sz="3200" dirty="0">
              <a:cs typeface="Rubik Light" pitchFamily="2" charset="-79"/>
            </a:endParaRPr>
          </a:p>
        </p:txBody>
      </p:sp>
      <p:sp>
        <p:nvSpPr>
          <p:cNvPr id="4" name="TextBox 3">
            <a:extLst>
              <a:ext uri="{FF2B5EF4-FFF2-40B4-BE49-F238E27FC236}">
                <a16:creationId xmlns:a16="http://schemas.microsoft.com/office/drawing/2014/main" id="{3666C9DC-B410-CD42-8BA1-C119B6CCA6D0}"/>
              </a:ext>
            </a:extLst>
          </p:cNvPr>
          <p:cNvSpPr txBox="1"/>
          <p:nvPr/>
        </p:nvSpPr>
        <p:spPr>
          <a:xfrm>
            <a:off x="4331525" y="2261302"/>
            <a:ext cx="3763395" cy="738664"/>
          </a:xfrm>
          <a:prstGeom prst="rect">
            <a:avLst/>
          </a:prstGeom>
          <a:noFill/>
        </p:spPr>
        <p:txBody>
          <a:bodyPr wrap="square">
            <a:spAutoFit/>
          </a:bodyPr>
          <a:lstStyle/>
          <a:p>
            <a:r>
              <a:rPr lang="en-US" sz="1400" dirty="0">
                <a:latin typeface="Rubik Light" pitchFamily="2" charset="-79"/>
                <a:cs typeface="Rubik Light" pitchFamily="2" charset="-79"/>
              </a:rPr>
              <a:t>Empowering everyone to improve their overall health through a revolutionary dental experience </a:t>
            </a:r>
          </a:p>
        </p:txBody>
      </p:sp>
    </p:spTree>
    <p:extLst>
      <p:ext uri="{BB962C8B-B14F-4D97-AF65-F5344CB8AC3E}">
        <p14:creationId xmlns:p14="http://schemas.microsoft.com/office/powerpoint/2010/main" val="74306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27A6C97-2CF2-8A4D-A0B0-908D5F6B3016}"/>
              </a:ext>
            </a:extLst>
          </p:cNvPr>
          <p:cNvSpPr txBox="1">
            <a:spLocks/>
          </p:cNvSpPr>
          <p:nvPr/>
        </p:nvSpPr>
        <p:spPr>
          <a:xfrm>
            <a:off x="663257" y="439834"/>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latin typeface="Rubik Light" pitchFamily="2" charset="-79"/>
                <a:cs typeface="Rubik Light" pitchFamily="2" charset="-79"/>
              </a:rPr>
              <a:t>The Market Opportunity</a:t>
            </a:r>
          </a:p>
        </p:txBody>
      </p:sp>
      <p:sp>
        <p:nvSpPr>
          <p:cNvPr id="11" name="TextBox 10">
            <a:extLst>
              <a:ext uri="{FF2B5EF4-FFF2-40B4-BE49-F238E27FC236}">
                <a16:creationId xmlns:a16="http://schemas.microsoft.com/office/drawing/2014/main" id="{66E3CFB1-E9C6-BB41-8F53-7BBDEC82055D}"/>
              </a:ext>
            </a:extLst>
          </p:cNvPr>
          <p:cNvSpPr txBox="1"/>
          <p:nvPr/>
        </p:nvSpPr>
        <p:spPr>
          <a:xfrm>
            <a:off x="6678074" y="3693537"/>
            <a:ext cx="3866196" cy="738664"/>
          </a:xfrm>
          <a:prstGeom prst="rect">
            <a:avLst/>
          </a:prstGeom>
          <a:noFill/>
        </p:spPr>
        <p:txBody>
          <a:bodyPr wrap="square">
            <a:spAutoFit/>
          </a:bodyPr>
          <a:lstStyle/>
          <a:p>
            <a:r>
              <a:rPr lang="en-US" sz="1400" dirty="0">
                <a:latin typeface="Rubik Light" pitchFamily="2" charset="-79"/>
                <a:cs typeface="Rubik Light" pitchFamily="2" charset="-79"/>
              </a:rPr>
              <a:t>Single head, sonic, smart brushes made by Proctor &amp; Gamble Oral B and Philips Sonicare are </a:t>
            </a:r>
            <a:r>
              <a:rPr lang="en-US" sz="1400" u="sng" dirty="0">
                <a:latin typeface="Rubik Light" pitchFamily="2" charset="-79"/>
                <a:cs typeface="Rubik Light" pitchFamily="2" charset="-79"/>
              </a:rPr>
              <a:t>priced and sell above $300 each</a:t>
            </a:r>
          </a:p>
        </p:txBody>
      </p:sp>
      <p:sp>
        <p:nvSpPr>
          <p:cNvPr id="12" name="TextBox 11">
            <a:extLst>
              <a:ext uri="{FF2B5EF4-FFF2-40B4-BE49-F238E27FC236}">
                <a16:creationId xmlns:a16="http://schemas.microsoft.com/office/drawing/2014/main" id="{BE5092C1-E1C6-5445-B5AF-FA8817C6C2EB}"/>
              </a:ext>
            </a:extLst>
          </p:cNvPr>
          <p:cNvSpPr txBox="1"/>
          <p:nvPr/>
        </p:nvSpPr>
        <p:spPr>
          <a:xfrm>
            <a:off x="1487851" y="4646444"/>
            <a:ext cx="2645728" cy="307777"/>
          </a:xfrm>
          <a:prstGeom prst="rect">
            <a:avLst/>
          </a:prstGeom>
          <a:noFill/>
        </p:spPr>
        <p:txBody>
          <a:bodyPr wrap="square">
            <a:spAutoFit/>
          </a:bodyPr>
          <a:lstStyle/>
          <a:p>
            <a:pPr algn="ctr"/>
            <a:r>
              <a:rPr lang="en-US" sz="1400" dirty="0">
                <a:latin typeface="Rubik Light" pitchFamily="2" charset="-79"/>
                <a:cs typeface="Rubik Light" pitchFamily="2" charset="-79"/>
              </a:rPr>
              <a:t>Global Toothbrush Market</a:t>
            </a:r>
          </a:p>
        </p:txBody>
      </p:sp>
      <p:sp>
        <p:nvSpPr>
          <p:cNvPr id="9" name="TextBox 8">
            <a:extLst>
              <a:ext uri="{FF2B5EF4-FFF2-40B4-BE49-F238E27FC236}">
                <a16:creationId xmlns:a16="http://schemas.microsoft.com/office/drawing/2014/main" id="{B0EAFCE9-4599-7D4B-90D3-591448AA9C4A}"/>
              </a:ext>
            </a:extLst>
          </p:cNvPr>
          <p:cNvSpPr txBox="1"/>
          <p:nvPr/>
        </p:nvSpPr>
        <p:spPr>
          <a:xfrm>
            <a:off x="6678074" y="2411753"/>
            <a:ext cx="4163376" cy="738664"/>
          </a:xfrm>
          <a:prstGeom prst="rect">
            <a:avLst/>
          </a:prstGeom>
          <a:noFill/>
        </p:spPr>
        <p:txBody>
          <a:bodyPr wrap="square">
            <a:spAutoFit/>
          </a:bodyPr>
          <a:lstStyle/>
          <a:p>
            <a:r>
              <a:rPr lang="en-US" sz="1400" dirty="0">
                <a:latin typeface="Rubik Light" pitchFamily="2" charset="-79"/>
                <a:cs typeface="Rubik Light" pitchFamily="2" charset="-79"/>
              </a:rPr>
              <a:t>The prevalence of oral diseases and growing oral hygiene awareness are major factors propelling the electric toothbrush market growth</a:t>
            </a:r>
          </a:p>
        </p:txBody>
      </p:sp>
      <p:sp>
        <p:nvSpPr>
          <p:cNvPr id="18" name="TextBox 17">
            <a:extLst>
              <a:ext uri="{FF2B5EF4-FFF2-40B4-BE49-F238E27FC236}">
                <a16:creationId xmlns:a16="http://schemas.microsoft.com/office/drawing/2014/main" id="{1080D245-3B1F-4541-A5E5-DDDF8D297D4B}"/>
              </a:ext>
            </a:extLst>
          </p:cNvPr>
          <p:cNvSpPr txBox="1"/>
          <p:nvPr/>
        </p:nvSpPr>
        <p:spPr>
          <a:xfrm>
            <a:off x="6678074" y="4829987"/>
            <a:ext cx="4010976" cy="738664"/>
          </a:xfrm>
          <a:prstGeom prst="rect">
            <a:avLst/>
          </a:prstGeom>
          <a:noFill/>
        </p:spPr>
        <p:txBody>
          <a:bodyPr wrap="square">
            <a:spAutoFit/>
          </a:bodyPr>
          <a:lstStyle/>
          <a:p>
            <a:r>
              <a:rPr lang="en-US" sz="1400" dirty="0">
                <a:latin typeface="Rubik Light" pitchFamily="2" charset="-79"/>
                <a:cs typeface="Rubik Light" pitchFamily="2" charset="-79"/>
              </a:rPr>
              <a:t>Consumers continue to experience intrusive dental visits as their brushing technique does not serve their overall health</a:t>
            </a:r>
          </a:p>
        </p:txBody>
      </p:sp>
      <p:sp>
        <p:nvSpPr>
          <p:cNvPr id="22" name="TextBox 21">
            <a:extLst>
              <a:ext uri="{FF2B5EF4-FFF2-40B4-BE49-F238E27FC236}">
                <a16:creationId xmlns:a16="http://schemas.microsoft.com/office/drawing/2014/main" id="{813E92FA-A0D0-1F4A-BDC8-31F39D920C83}"/>
              </a:ext>
            </a:extLst>
          </p:cNvPr>
          <p:cNvSpPr txBox="1"/>
          <p:nvPr/>
        </p:nvSpPr>
        <p:spPr>
          <a:xfrm>
            <a:off x="7203519" y="6305816"/>
            <a:ext cx="3706461" cy="415498"/>
          </a:xfrm>
          <a:prstGeom prst="rect">
            <a:avLst/>
          </a:prstGeom>
          <a:noFill/>
        </p:spPr>
        <p:txBody>
          <a:bodyPr wrap="square">
            <a:spAutoFit/>
          </a:bodyPr>
          <a:lstStyle/>
          <a:p>
            <a:r>
              <a:rPr lang="en-US" sz="700" dirty="0">
                <a:solidFill>
                  <a:schemeClr val="bg1">
                    <a:lumMod val="65000"/>
                    <a:lumOff val="35000"/>
                  </a:schemeClr>
                </a:solidFill>
              </a:rPr>
              <a:t>Sources: Electric Toothbrush Market Size, Share &amp; Trends Analysis Report By End Use (Adults, Children), By Technology (Rotational, Vibrational), By Region, Competitive Landscape, And Segment Forecasts, 2019 – 2026, Grand View Research</a:t>
            </a:r>
          </a:p>
        </p:txBody>
      </p:sp>
      <p:sp>
        <p:nvSpPr>
          <p:cNvPr id="3" name="Oval 2">
            <a:extLst>
              <a:ext uri="{FF2B5EF4-FFF2-40B4-BE49-F238E27FC236}">
                <a16:creationId xmlns:a16="http://schemas.microsoft.com/office/drawing/2014/main" id="{D6E02F38-EBA8-404F-9FED-671E950C9CF4}"/>
              </a:ext>
            </a:extLst>
          </p:cNvPr>
          <p:cNvSpPr/>
          <p:nvPr/>
        </p:nvSpPr>
        <p:spPr>
          <a:xfrm>
            <a:off x="1179928" y="2414002"/>
            <a:ext cx="3261577" cy="32615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B57AFA4-1211-7346-81DC-D85CA5D7B91D}"/>
              </a:ext>
            </a:extLst>
          </p:cNvPr>
          <p:cNvSpPr/>
          <p:nvPr/>
        </p:nvSpPr>
        <p:spPr>
          <a:xfrm>
            <a:off x="1438949" y="2939274"/>
            <a:ext cx="2743533" cy="27435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932AE2B-8D07-E847-8BD3-586128425255}"/>
              </a:ext>
            </a:extLst>
          </p:cNvPr>
          <p:cNvSpPr txBox="1"/>
          <p:nvPr/>
        </p:nvSpPr>
        <p:spPr>
          <a:xfrm>
            <a:off x="1997151" y="4296072"/>
            <a:ext cx="1713389" cy="461665"/>
          </a:xfrm>
          <a:prstGeom prst="rect">
            <a:avLst/>
          </a:prstGeom>
          <a:noFill/>
        </p:spPr>
        <p:txBody>
          <a:bodyPr wrap="square">
            <a:spAutoFit/>
          </a:bodyPr>
          <a:lstStyle/>
          <a:p>
            <a:pPr algn="ctr"/>
            <a:r>
              <a:rPr lang="en-US" sz="2400" dirty="0">
                <a:latin typeface="Rubik Light" pitchFamily="2" charset="-79"/>
                <a:cs typeface="Rubik Light" pitchFamily="2" charset="-79"/>
              </a:rPr>
              <a:t>$2.5 Billion</a:t>
            </a:r>
          </a:p>
        </p:txBody>
      </p:sp>
      <p:sp>
        <p:nvSpPr>
          <p:cNvPr id="25" name="TextBox 24">
            <a:extLst>
              <a:ext uri="{FF2B5EF4-FFF2-40B4-BE49-F238E27FC236}">
                <a16:creationId xmlns:a16="http://schemas.microsoft.com/office/drawing/2014/main" id="{E18A612B-59CF-C34F-B156-4552583461DF}"/>
              </a:ext>
            </a:extLst>
          </p:cNvPr>
          <p:cNvSpPr txBox="1"/>
          <p:nvPr/>
        </p:nvSpPr>
        <p:spPr>
          <a:xfrm>
            <a:off x="1487851" y="1934603"/>
            <a:ext cx="2645728" cy="307777"/>
          </a:xfrm>
          <a:prstGeom prst="rect">
            <a:avLst/>
          </a:prstGeom>
          <a:noFill/>
        </p:spPr>
        <p:txBody>
          <a:bodyPr wrap="square">
            <a:spAutoFit/>
          </a:bodyPr>
          <a:lstStyle/>
          <a:p>
            <a:pPr algn="ctr"/>
            <a:r>
              <a:rPr lang="en-US" sz="1400" dirty="0">
                <a:latin typeface="Rubik Light" pitchFamily="2" charset="-79"/>
                <a:cs typeface="Rubik Light" pitchFamily="2" charset="-79"/>
              </a:rPr>
              <a:t>By 2025, CAGR 6.2% </a:t>
            </a:r>
          </a:p>
        </p:txBody>
      </p:sp>
      <p:sp>
        <p:nvSpPr>
          <p:cNvPr id="26" name="TextBox 25">
            <a:extLst>
              <a:ext uri="{FF2B5EF4-FFF2-40B4-BE49-F238E27FC236}">
                <a16:creationId xmlns:a16="http://schemas.microsoft.com/office/drawing/2014/main" id="{EFD786B1-792E-4142-A735-C58B1C299625}"/>
              </a:ext>
            </a:extLst>
          </p:cNvPr>
          <p:cNvSpPr txBox="1"/>
          <p:nvPr/>
        </p:nvSpPr>
        <p:spPr>
          <a:xfrm>
            <a:off x="1997151" y="1577881"/>
            <a:ext cx="1713389" cy="461665"/>
          </a:xfrm>
          <a:prstGeom prst="rect">
            <a:avLst/>
          </a:prstGeom>
          <a:noFill/>
        </p:spPr>
        <p:txBody>
          <a:bodyPr wrap="square">
            <a:spAutoFit/>
          </a:bodyPr>
          <a:lstStyle/>
          <a:p>
            <a:pPr algn="ctr"/>
            <a:r>
              <a:rPr lang="en-US" sz="2400" dirty="0">
                <a:latin typeface="Rubik Light" pitchFamily="2" charset="-79"/>
                <a:cs typeface="Rubik Light" pitchFamily="2" charset="-79"/>
              </a:rPr>
              <a:t>$3 Billion</a:t>
            </a:r>
          </a:p>
        </p:txBody>
      </p:sp>
      <p:grpSp>
        <p:nvGrpSpPr>
          <p:cNvPr id="28" name="Group 27">
            <a:extLst>
              <a:ext uri="{FF2B5EF4-FFF2-40B4-BE49-F238E27FC236}">
                <a16:creationId xmlns:a16="http://schemas.microsoft.com/office/drawing/2014/main" id="{EA1AB5CD-5AE0-6C4B-9C8A-17325C08234A}"/>
              </a:ext>
            </a:extLst>
          </p:cNvPr>
          <p:cNvGrpSpPr/>
          <p:nvPr/>
        </p:nvGrpSpPr>
        <p:grpSpPr>
          <a:xfrm>
            <a:off x="2747918" y="2249608"/>
            <a:ext cx="92163" cy="415443"/>
            <a:chOff x="2773318" y="2249608"/>
            <a:chExt cx="92163" cy="415443"/>
          </a:xfrm>
        </p:grpSpPr>
        <p:cxnSp>
          <p:nvCxnSpPr>
            <p:cNvPr id="7" name="Straight Connector 6">
              <a:extLst>
                <a:ext uri="{FF2B5EF4-FFF2-40B4-BE49-F238E27FC236}">
                  <a16:creationId xmlns:a16="http://schemas.microsoft.com/office/drawing/2014/main" id="{72E5F94C-1FDC-724D-A6DE-1CBB57CB0C49}"/>
                </a:ext>
              </a:extLst>
            </p:cNvPr>
            <p:cNvCxnSpPr>
              <a:cxnSpLocks/>
            </p:cNvCxnSpPr>
            <p:nvPr/>
          </p:nvCxnSpPr>
          <p:spPr>
            <a:xfrm>
              <a:off x="2819400" y="2249608"/>
              <a:ext cx="0" cy="369013"/>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7" name="Oval 26">
              <a:extLst>
                <a:ext uri="{FF2B5EF4-FFF2-40B4-BE49-F238E27FC236}">
                  <a16:creationId xmlns:a16="http://schemas.microsoft.com/office/drawing/2014/main" id="{8F595510-21F9-FF40-ACDE-A0BDA5FED472}"/>
                </a:ext>
              </a:extLst>
            </p:cNvPr>
            <p:cNvSpPr/>
            <p:nvPr/>
          </p:nvSpPr>
          <p:spPr>
            <a:xfrm>
              <a:off x="2773318" y="2572888"/>
              <a:ext cx="92163" cy="921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7E0218F5-7B7D-41DF-83BB-E21971997EF5}"/>
              </a:ext>
            </a:extLst>
          </p:cNvPr>
          <p:cNvSpPr txBox="1"/>
          <p:nvPr/>
        </p:nvSpPr>
        <p:spPr>
          <a:xfrm>
            <a:off x="6678075" y="1129969"/>
            <a:ext cx="4483262" cy="738664"/>
          </a:xfrm>
          <a:prstGeom prst="rect">
            <a:avLst/>
          </a:prstGeom>
          <a:noFill/>
        </p:spPr>
        <p:txBody>
          <a:bodyPr wrap="square">
            <a:spAutoFit/>
          </a:bodyPr>
          <a:lstStyle>
            <a:defPPr>
              <a:defRPr lang="en-US"/>
            </a:defPPr>
            <a:lvl1pPr>
              <a:defRPr sz="1400">
                <a:latin typeface="Rubik Light" pitchFamily="2" charset="-79"/>
                <a:cs typeface="Rubik Light" pitchFamily="2" charset="-79"/>
              </a:defRPr>
            </a:lvl1pPr>
          </a:lstStyle>
          <a:p>
            <a:r>
              <a:rPr lang="en-US" dirty="0"/>
              <a:t>The relationship between poor oral health and systemic diseases can no longer be ignored in a world suffering from COVID-19</a:t>
            </a:r>
          </a:p>
        </p:txBody>
      </p:sp>
    </p:spTree>
    <p:extLst>
      <p:ext uri="{BB962C8B-B14F-4D97-AF65-F5344CB8AC3E}">
        <p14:creationId xmlns:p14="http://schemas.microsoft.com/office/powerpoint/2010/main" val="120093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24" grpId="0" animBg="1"/>
      <p:bldP spid="13"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ECA35D-DD59-5043-B172-69E4AAE59935}"/>
              </a:ext>
            </a:extLst>
          </p:cNvPr>
          <p:cNvPicPr>
            <a:picLocks noChangeAspect="1"/>
          </p:cNvPicPr>
          <p:nvPr/>
        </p:nvPicPr>
        <p:blipFill>
          <a:blip r:embed="rId2">
            <a:duotone>
              <a:prstClr val="black"/>
              <a:schemeClr val="bg1">
                <a:tint val="45000"/>
                <a:satMod val="400000"/>
              </a:schemeClr>
            </a:duotone>
          </a:blip>
          <a:stretch>
            <a:fillRect/>
          </a:stretch>
        </p:blipFill>
        <p:spPr>
          <a:xfrm>
            <a:off x="584023" y="6525463"/>
            <a:ext cx="1033762" cy="135419"/>
          </a:xfrm>
          <a:prstGeom prst="rect">
            <a:avLst/>
          </a:prstGeom>
        </p:spPr>
      </p:pic>
      <p:sp>
        <p:nvSpPr>
          <p:cNvPr id="9" name="Slide Number Placeholder 5">
            <a:extLst>
              <a:ext uri="{FF2B5EF4-FFF2-40B4-BE49-F238E27FC236}">
                <a16:creationId xmlns:a16="http://schemas.microsoft.com/office/drawing/2014/main" id="{FF51A956-BBA6-914E-9FBA-1BD7452A5A0E}"/>
              </a:ext>
            </a:extLst>
          </p:cNvPr>
          <p:cNvSpPr txBox="1">
            <a:spLocks/>
          </p:cNvSpPr>
          <p:nvPr/>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bg1"/>
                </a:solidFill>
                <a:latin typeface="Rubik Light" pitchFamily="2" charset="-79"/>
                <a:ea typeface="Open Sans Light" panose="020B0306030504020204" pitchFamily="34" charset="0"/>
                <a:cs typeface="Rubik Light" pitchFamily="2" charset="-79"/>
              </a:rPr>
              <a:pPr algn="ctr"/>
              <a:t>6</a:t>
            </a:fld>
            <a:endParaRPr lang="en-US" sz="1050" b="0" i="0" dirty="0">
              <a:solidFill>
                <a:schemeClr val="bg1"/>
              </a:solidFill>
              <a:latin typeface="Rubik Light" pitchFamily="2" charset="-79"/>
              <a:ea typeface="Open Sans Light" panose="020B0306030504020204" pitchFamily="34" charset="0"/>
              <a:cs typeface="Rubik Light" pitchFamily="2" charset="-79"/>
            </a:endParaRPr>
          </a:p>
        </p:txBody>
      </p:sp>
      <p:pic>
        <p:nvPicPr>
          <p:cNvPr id="33" name="pasted-image.pdf">
            <a:extLst>
              <a:ext uri="{FF2B5EF4-FFF2-40B4-BE49-F238E27FC236}">
                <a16:creationId xmlns:a16="http://schemas.microsoft.com/office/drawing/2014/main" id="{3B648951-1E44-AD43-9FE8-D06920960DE6}"/>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rcRect/>
          <a:stretch/>
        </p:blipFill>
        <p:spPr>
          <a:xfrm>
            <a:off x="5195363" y="-64897"/>
            <a:ext cx="6821424" cy="6821424"/>
          </a:xfrm>
          <a:prstGeom prst="rect">
            <a:avLst/>
          </a:prstGeom>
          <a:ln w="12700">
            <a:miter lim="400000"/>
          </a:ln>
        </p:spPr>
      </p:pic>
      <p:sp>
        <p:nvSpPr>
          <p:cNvPr id="34" name="TextBox 19">
            <a:extLst>
              <a:ext uri="{FF2B5EF4-FFF2-40B4-BE49-F238E27FC236}">
                <a16:creationId xmlns:a16="http://schemas.microsoft.com/office/drawing/2014/main" id="{F47068E6-FA52-B648-8B61-A2430D178E84}"/>
              </a:ext>
            </a:extLst>
          </p:cNvPr>
          <p:cNvSpPr txBox="1"/>
          <p:nvPr/>
        </p:nvSpPr>
        <p:spPr>
          <a:xfrm>
            <a:off x="685939" y="1931306"/>
            <a:ext cx="3908512" cy="2492990"/>
          </a:xfrm>
          <a:prstGeom prst="rect">
            <a:avLst/>
          </a:prstGeom>
          <a:noFill/>
        </p:spPr>
        <p:txBody>
          <a:bodyPr wrap="square">
            <a:spAutoFit/>
          </a:bodyPr>
          <a:lstStyle/>
          <a:p>
            <a:pPr eaLnBrk="1" fontAlgn="auto" hangingPunct="1">
              <a:spcBef>
                <a:spcPts val="0"/>
              </a:spcBef>
              <a:spcAft>
                <a:spcPts val="0"/>
              </a:spcAft>
              <a:defRPr/>
            </a:pPr>
            <a:r>
              <a:rPr lang="en-US" sz="1200" dirty="0">
                <a:solidFill>
                  <a:schemeClr val="bg1"/>
                </a:solidFill>
                <a:latin typeface="Rubik Light" pitchFamily="2" charset="-79"/>
                <a:cs typeface="Rubik Light" pitchFamily="2" charset="-79"/>
              </a:rPr>
              <a:t>Once we observed the user journey and solution criteria, we used our Psycho-Aesthetics process to evaluate the market and identify an opportunity area to guide the design going forward.</a:t>
            </a:r>
          </a:p>
          <a:p>
            <a:pPr eaLnBrk="1" fontAlgn="auto" hangingPunct="1">
              <a:spcBef>
                <a:spcPts val="0"/>
              </a:spcBef>
              <a:spcAft>
                <a:spcPts val="0"/>
              </a:spcAft>
              <a:defRPr/>
            </a:pPr>
            <a:endParaRPr lang="en-US" sz="1200" dirty="0">
              <a:solidFill>
                <a:schemeClr val="bg1"/>
              </a:solidFill>
              <a:latin typeface="Rubik Light" pitchFamily="2" charset="-79"/>
              <a:cs typeface="Rubik Light" pitchFamily="2" charset="-79"/>
            </a:endParaRPr>
          </a:p>
          <a:p>
            <a:pPr eaLnBrk="1" fontAlgn="auto" hangingPunct="1">
              <a:spcBef>
                <a:spcPts val="0"/>
              </a:spcBef>
              <a:spcAft>
                <a:spcPts val="0"/>
              </a:spcAft>
              <a:defRPr/>
            </a:pPr>
            <a:r>
              <a:rPr lang="en-US" sz="1200" dirty="0">
                <a:solidFill>
                  <a:schemeClr val="bg1"/>
                </a:solidFill>
                <a:latin typeface="Rubik Light" pitchFamily="2" charset="-79"/>
                <a:cs typeface="Rubik Light" pitchFamily="2" charset="-79"/>
              </a:rPr>
              <a:t>The opportunity zone was determined by:</a:t>
            </a:r>
          </a:p>
          <a:p>
            <a:pPr eaLnBrk="1" fontAlgn="auto" hangingPunct="1">
              <a:spcBef>
                <a:spcPts val="0"/>
              </a:spcBef>
              <a:spcAft>
                <a:spcPts val="0"/>
              </a:spcAft>
              <a:defRPr/>
            </a:pPr>
            <a:endParaRPr lang="en-US" sz="1200" dirty="0">
              <a:solidFill>
                <a:schemeClr val="bg1"/>
              </a:solidFill>
              <a:latin typeface="Rubik Light" pitchFamily="2" charset="-79"/>
              <a:cs typeface="Rubik Light" pitchFamily="2" charset="-79"/>
            </a:endParaRPr>
          </a:p>
          <a:p>
            <a:pPr eaLnBrk="1" fontAlgn="auto" hangingPunct="1">
              <a:spcBef>
                <a:spcPts val="0"/>
              </a:spcBef>
              <a:spcAft>
                <a:spcPts val="0"/>
              </a:spcAft>
              <a:defRPr/>
            </a:pPr>
            <a:r>
              <a:rPr lang="en-US" sz="1200" dirty="0">
                <a:solidFill>
                  <a:schemeClr val="bg1"/>
                </a:solidFill>
                <a:latin typeface="Rubik" pitchFamily="2" charset="-79"/>
                <a:cs typeface="Rubik" pitchFamily="2" charset="-79"/>
              </a:rPr>
              <a:t>Competitive landscape</a:t>
            </a:r>
          </a:p>
          <a:p>
            <a:pPr eaLnBrk="1" fontAlgn="auto" hangingPunct="1">
              <a:spcBef>
                <a:spcPts val="0"/>
              </a:spcBef>
              <a:spcAft>
                <a:spcPts val="0"/>
              </a:spcAft>
              <a:defRPr/>
            </a:pPr>
            <a:r>
              <a:rPr lang="en-US" sz="1200" dirty="0">
                <a:solidFill>
                  <a:schemeClr val="bg1"/>
                </a:solidFill>
                <a:latin typeface="Rubik" pitchFamily="2" charset="-79"/>
                <a:cs typeface="Rubik" pitchFamily="2" charset="-79"/>
              </a:rPr>
              <a:t>Untapped User Needs</a:t>
            </a:r>
          </a:p>
          <a:p>
            <a:pPr eaLnBrk="1" fontAlgn="auto" hangingPunct="1">
              <a:spcBef>
                <a:spcPts val="0"/>
              </a:spcBef>
              <a:spcAft>
                <a:spcPts val="0"/>
              </a:spcAft>
              <a:defRPr/>
            </a:pPr>
            <a:r>
              <a:rPr lang="en-US" sz="1200" dirty="0">
                <a:solidFill>
                  <a:schemeClr val="bg1"/>
                </a:solidFill>
                <a:latin typeface="Rubik" pitchFamily="2" charset="-79"/>
                <a:cs typeface="Rubik" pitchFamily="2" charset="-79"/>
              </a:rPr>
              <a:t>Target Use Case</a:t>
            </a:r>
          </a:p>
          <a:p>
            <a:pPr eaLnBrk="1" fontAlgn="auto" hangingPunct="1">
              <a:spcBef>
                <a:spcPts val="0"/>
              </a:spcBef>
              <a:spcAft>
                <a:spcPts val="0"/>
              </a:spcAft>
              <a:defRPr/>
            </a:pPr>
            <a:r>
              <a:rPr lang="en-US" sz="1200" dirty="0">
                <a:solidFill>
                  <a:schemeClr val="bg1"/>
                </a:solidFill>
                <a:latin typeface="Rubik" pitchFamily="2" charset="-79"/>
                <a:cs typeface="Rubik" pitchFamily="2" charset="-79"/>
              </a:rPr>
              <a:t>Emotional Engagement</a:t>
            </a:r>
          </a:p>
          <a:p>
            <a:pPr eaLnBrk="1" fontAlgn="auto" hangingPunct="1">
              <a:spcBef>
                <a:spcPts val="0"/>
              </a:spcBef>
              <a:spcAft>
                <a:spcPts val="0"/>
              </a:spcAft>
              <a:defRPr/>
            </a:pPr>
            <a:r>
              <a:rPr lang="en-US" sz="1200" dirty="0">
                <a:solidFill>
                  <a:schemeClr val="bg1"/>
                </a:solidFill>
                <a:latin typeface="Rubik" pitchFamily="2" charset="-79"/>
                <a:cs typeface="Rubik" pitchFamily="2" charset="-79"/>
              </a:rPr>
              <a:t>Consumer Triggers</a:t>
            </a:r>
          </a:p>
          <a:p>
            <a:pPr eaLnBrk="1" fontAlgn="auto" hangingPunct="1">
              <a:spcBef>
                <a:spcPts val="0"/>
              </a:spcBef>
              <a:spcAft>
                <a:spcPts val="0"/>
              </a:spcAft>
              <a:defRPr/>
            </a:pPr>
            <a:r>
              <a:rPr lang="en-US" sz="1200" dirty="0">
                <a:solidFill>
                  <a:schemeClr val="bg1"/>
                </a:solidFill>
                <a:latin typeface="Rubik" pitchFamily="2" charset="-79"/>
                <a:cs typeface="Rubik" pitchFamily="2" charset="-79"/>
              </a:rPr>
              <a:t>Persona solution Criteria</a:t>
            </a:r>
          </a:p>
        </p:txBody>
      </p:sp>
      <p:sp>
        <p:nvSpPr>
          <p:cNvPr id="35" name="TextBox 25">
            <a:extLst>
              <a:ext uri="{FF2B5EF4-FFF2-40B4-BE49-F238E27FC236}">
                <a16:creationId xmlns:a16="http://schemas.microsoft.com/office/drawing/2014/main" id="{8967AFCF-FB1E-5F49-A64A-F76553DF45D9}"/>
              </a:ext>
            </a:extLst>
          </p:cNvPr>
          <p:cNvSpPr txBox="1"/>
          <p:nvPr/>
        </p:nvSpPr>
        <p:spPr>
          <a:xfrm>
            <a:off x="685939" y="5282169"/>
            <a:ext cx="4016754" cy="1061829"/>
          </a:xfrm>
          <a:prstGeom prst="rect">
            <a:avLst/>
          </a:prstGeom>
          <a:noFill/>
        </p:spPr>
        <p:txBody>
          <a:bodyPr wrap="square" rtlCol="0">
            <a:spAutoFit/>
          </a:bodyPr>
          <a:lstStyle/>
          <a:p>
            <a:r>
              <a:rPr lang="en-US" sz="900" dirty="0">
                <a:solidFill>
                  <a:schemeClr val="bg1">
                    <a:lumMod val="50000"/>
                    <a:lumOff val="50000"/>
                  </a:schemeClr>
                </a:solidFill>
                <a:latin typeface="Source Sans Pro" panose="020B0503030403020204" pitchFamily="34" charset="0"/>
                <a:cs typeface="Gotham Book" pitchFamily="50" charset="0"/>
              </a:rPr>
              <a:t>RKS utilizes Psycho-Aesthetics®, a proprietary design strategy framework based on Abraham Maslow’s “Hierarchy of Needs”, to strategically frame meaningful consumer experiences and game changing business opportunities. This simple to use framework enables the translation of peoples’ desires into visual context while providing direction for innovation teams throughout the process of a project. We use it to map consumer segments, position products, services and brands, analyze industry landscapes and to frame new business opportunities.</a:t>
            </a:r>
          </a:p>
        </p:txBody>
      </p:sp>
      <p:grpSp>
        <p:nvGrpSpPr>
          <p:cNvPr id="11" name="Group 10">
            <a:extLst>
              <a:ext uri="{FF2B5EF4-FFF2-40B4-BE49-F238E27FC236}">
                <a16:creationId xmlns:a16="http://schemas.microsoft.com/office/drawing/2014/main" id="{72CB8E74-83A2-A243-947D-84894712C06C}"/>
              </a:ext>
            </a:extLst>
          </p:cNvPr>
          <p:cNvGrpSpPr/>
          <p:nvPr/>
        </p:nvGrpSpPr>
        <p:grpSpPr>
          <a:xfrm>
            <a:off x="6458516" y="1260393"/>
            <a:ext cx="448846" cy="1616970"/>
            <a:chOff x="7391791" y="1018075"/>
            <a:chExt cx="1080680" cy="3893158"/>
          </a:xfrm>
        </p:grpSpPr>
        <p:pic>
          <p:nvPicPr>
            <p:cNvPr id="31" name="Picture 30" descr="A picture containing indoor, light&#10;&#10;Description automatically generated">
              <a:extLst>
                <a:ext uri="{FF2B5EF4-FFF2-40B4-BE49-F238E27FC236}">
                  <a16:creationId xmlns:a16="http://schemas.microsoft.com/office/drawing/2014/main" id="{7814A511-1D70-E84A-B449-B28F5EB6BECA}"/>
                </a:ext>
              </a:extLst>
            </p:cNvPr>
            <p:cNvPicPr>
              <a:picLocks noChangeAspect="1"/>
            </p:cNvPicPr>
            <p:nvPr/>
          </p:nvPicPr>
          <p:blipFill rotWithShape="1">
            <a:blip r:embed="rId4"/>
            <a:srcRect l="6029" t="76659" r="5989" b="4387"/>
            <a:stretch/>
          </p:blipFill>
          <p:spPr>
            <a:xfrm rot="16200000">
              <a:off x="6238257" y="2487452"/>
              <a:ext cx="3314520" cy="375765"/>
            </a:xfrm>
            <a:prstGeom prst="rect">
              <a:avLst/>
            </a:prstGeom>
          </p:spPr>
        </p:pic>
        <p:pic>
          <p:nvPicPr>
            <p:cNvPr id="32" name="Picture 31">
              <a:extLst>
                <a:ext uri="{FF2B5EF4-FFF2-40B4-BE49-F238E27FC236}">
                  <a16:creationId xmlns:a16="http://schemas.microsoft.com/office/drawing/2014/main" id="{E596CB7F-E0A0-E145-986E-CBC12C41D67D}"/>
                </a:ext>
              </a:extLst>
            </p:cNvPr>
            <p:cNvPicPr>
              <a:picLocks noChangeAspect="1"/>
            </p:cNvPicPr>
            <p:nvPr/>
          </p:nvPicPr>
          <p:blipFill>
            <a:blip r:embed="rId5"/>
            <a:stretch>
              <a:fillRect/>
            </a:stretch>
          </p:blipFill>
          <p:spPr>
            <a:xfrm>
              <a:off x="7391791" y="4452181"/>
              <a:ext cx="1080680" cy="459052"/>
            </a:xfrm>
            <a:prstGeom prst="rect">
              <a:avLst/>
            </a:prstGeom>
          </p:spPr>
        </p:pic>
      </p:grpSp>
      <p:pic>
        <p:nvPicPr>
          <p:cNvPr id="30" name="Picture 29" descr="A picture containing text, clipart&#10;&#10;Description automatically generated">
            <a:extLst>
              <a:ext uri="{FF2B5EF4-FFF2-40B4-BE49-F238E27FC236}">
                <a16:creationId xmlns:a16="http://schemas.microsoft.com/office/drawing/2014/main" id="{7D94C79A-F186-AC4C-AD19-F979AFF2AA76}"/>
              </a:ext>
            </a:extLst>
          </p:cNvPr>
          <p:cNvPicPr>
            <a:picLocks noChangeAspect="1"/>
          </p:cNvPicPr>
          <p:nvPr/>
        </p:nvPicPr>
        <p:blipFill>
          <a:blip r:embed="rId6"/>
          <a:stretch>
            <a:fillRect/>
          </a:stretch>
        </p:blipFill>
        <p:spPr>
          <a:xfrm>
            <a:off x="6877574" y="3852348"/>
            <a:ext cx="371544" cy="190661"/>
          </a:xfrm>
          <a:prstGeom prst="rect">
            <a:avLst/>
          </a:prstGeom>
        </p:spPr>
      </p:pic>
      <p:grpSp>
        <p:nvGrpSpPr>
          <p:cNvPr id="13" name="Group 12">
            <a:extLst>
              <a:ext uri="{FF2B5EF4-FFF2-40B4-BE49-F238E27FC236}">
                <a16:creationId xmlns:a16="http://schemas.microsoft.com/office/drawing/2014/main" id="{C909E755-9A7D-E94E-9D77-9E7768CDFD43}"/>
              </a:ext>
            </a:extLst>
          </p:cNvPr>
          <p:cNvGrpSpPr/>
          <p:nvPr/>
        </p:nvGrpSpPr>
        <p:grpSpPr>
          <a:xfrm>
            <a:off x="7852966" y="4656594"/>
            <a:ext cx="724375" cy="1147961"/>
            <a:chOff x="9538283" y="2037065"/>
            <a:chExt cx="1744067" cy="2763929"/>
          </a:xfrm>
        </p:grpSpPr>
        <p:pic>
          <p:nvPicPr>
            <p:cNvPr id="27" name="Picture 26">
              <a:extLst>
                <a:ext uri="{FF2B5EF4-FFF2-40B4-BE49-F238E27FC236}">
                  <a16:creationId xmlns:a16="http://schemas.microsoft.com/office/drawing/2014/main" id="{25556252-A83F-494A-B130-1C8F3F5329CB}"/>
                </a:ext>
              </a:extLst>
            </p:cNvPr>
            <p:cNvPicPr>
              <a:picLocks noChangeAspect="1"/>
            </p:cNvPicPr>
            <p:nvPr/>
          </p:nvPicPr>
          <p:blipFill rotWithShape="1">
            <a:blip r:embed="rId7"/>
            <a:srcRect l="26850" t="13289" r="27376" b="9247"/>
            <a:stretch/>
          </p:blipFill>
          <p:spPr>
            <a:xfrm>
              <a:off x="9741722" y="2037065"/>
              <a:ext cx="1337188" cy="2262935"/>
            </a:xfrm>
            <a:prstGeom prst="rect">
              <a:avLst/>
            </a:prstGeom>
          </p:spPr>
        </p:pic>
        <p:pic>
          <p:nvPicPr>
            <p:cNvPr id="28" name="Picture 27">
              <a:extLst>
                <a:ext uri="{FF2B5EF4-FFF2-40B4-BE49-F238E27FC236}">
                  <a16:creationId xmlns:a16="http://schemas.microsoft.com/office/drawing/2014/main" id="{514DAA9A-23E3-2D44-A42F-C1E9C7BE2381}"/>
                </a:ext>
              </a:extLst>
            </p:cNvPr>
            <p:cNvPicPr>
              <a:picLocks noChangeAspect="1"/>
            </p:cNvPicPr>
            <p:nvPr/>
          </p:nvPicPr>
          <p:blipFill>
            <a:blip r:embed="rId8"/>
            <a:stretch>
              <a:fillRect/>
            </a:stretch>
          </p:blipFill>
          <p:spPr>
            <a:xfrm>
              <a:off x="9538283" y="4452181"/>
              <a:ext cx="1744067" cy="348813"/>
            </a:xfrm>
            <a:prstGeom prst="rect">
              <a:avLst/>
            </a:prstGeom>
          </p:spPr>
        </p:pic>
      </p:grpSp>
      <p:grpSp>
        <p:nvGrpSpPr>
          <p:cNvPr id="14" name="Group 13">
            <a:extLst>
              <a:ext uri="{FF2B5EF4-FFF2-40B4-BE49-F238E27FC236}">
                <a16:creationId xmlns:a16="http://schemas.microsoft.com/office/drawing/2014/main" id="{B1C49929-0B74-9D43-9A40-5C2C7B424142}"/>
              </a:ext>
            </a:extLst>
          </p:cNvPr>
          <p:cNvGrpSpPr/>
          <p:nvPr/>
        </p:nvGrpSpPr>
        <p:grpSpPr>
          <a:xfrm>
            <a:off x="8470959" y="1655510"/>
            <a:ext cx="464173" cy="1588916"/>
            <a:chOff x="2988674" y="1050668"/>
            <a:chExt cx="1117586" cy="3825610"/>
          </a:xfrm>
        </p:grpSpPr>
        <p:pic>
          <p:nvPicPr>
            <p:cNvPr id="24" name="Picture 23" descr="Graphical user interface, text&#10;&#10;Description automatically generated">
              <a:extLst>
                <a:ext uri="{FF2B5EF4-FFF2-40B4-BE49-F238E27FC236}">
                  <a16:creationId xmlns:a16="http://schemas.microsoft.com/office/drawing/2014/main" id="{468321A4-8CEC-AD42-AA80-8577D90CF78D}"/>
                </a:ext>
              </a:extLst>
            </p:cNvPr>
            <p:cNvPicPr>
              <a:picLocks noChangeAspect="1"/>
            </p:cNvPicPr>
            <p:nvPr/>
          </p:nvPicPr>
          <p:blipFill rotWithShape="1">
            <a:blip r:embed="rId9"/>
            <a:srcRect l="39285" t="1872" r="39240" b="1913"/>
            <a:stretch/>
          </p:blipFill>
          <p:spPr>
            <a:xfrm>
              <a:off x="3117198" y="1050668"/>
              <a:ext cx="725218" cy="3249332"/>
            </a:xfrm>
            <a:prstGeom prst="rect">
              <a:avLst/>
            </a:prstGeom>
          </p:spPr>
        </p:pic>
        <p:pic>
          <p:nvPicPr>
            <p:cNvPr id="26" name="Picture 25" descr="Logo&#10;&#10;Description automatically generated">
              <a:extLst>
                <a:ext uri="{FF2B5EF4-FFF2-40B4-BE49-F238E27FC236}">
                  <a16:creationId xmlns:a16="http://schemas.microsoft.com/office/drawing/2014/main" id="{817935B2-F4A2-8444-A117-79956B296C96}"/>
                </a:ext>
              </a:extLst>
            </p:cNvPr>
            <p:cNvPicPr>
              <a:picLocks noChangeAspect="1"/>
            </p:cNvPicPr>
            <p:nvPr/>
          </p:nvPicPr>
          <p:blipFill rotWithShape="1">
            <a:blip r:embed="rId10"/>
            <a:srcRect l="12829" t="18222" r="12632" b="18710"/>
            <a:stretch/>
          </p:blipFill>
          <p:spPr>
            <a:xfrm>
              <a:off x="2988674" y="4493556"/>
              <a:ext cx="1117586" cy="382722"/>
            </a:xfrm>
            <a:prstGeom prst="rect">
              <a:avLst/>
            </a:prstGeom>
          </p:spPr>
        </p:pic>
      </p:grpSp>
      <p:grpSp>
        <p:nvGrpSpPr>
          <p:cNvPr id="16" name="Group 15">
            <a:extLst>
              <a:ext uri="{FF2B5EF4-FFF2-40B4-BE49-F238E27FC236}">
                <a16:creationId xmlns:a16="http://schemas.microsoft.com/office/drawing/2014/main" id="{67050E58-1F3C-184E-B4D9-970FB44EE781}"/>
              </a:ext>
            </a:extLst>
          </p:cNvPr>
          <p:cNvGrpSpPr/>
          <p:nvPr/>
        </p:nvGrpSpPr>
        <p:grpSpPr>
          <a:xfrm>
            <a:off x="9084452" y="2222905"/>
            <a:ext cx="402253" cy="1725127"/>
            <a:chOff x="770962" y="1018074"/>
            <a:chExt cx="968498" cy="4153561"/>
          </a:xfrm>
        </p:grpSpPr>
        <p:pic>
          <p:nvPicPr>
            <p:cNvPr id="21" name="Picture 20">
              <a:extLst>
                <a:ext uri="{FF2B5EF4-FFF2-40B4-BE49-F238E27FC236}">
                  <a16:creationId xmlns:a16="http://schemas.microsoft.com/office/drawing/2014/main" id="{4A97A8FF-C3ED-2B46-BFB3-4E6829F1D86D}"/>
                </a:ext>
              </a:extLst>
            </p:cNvPr>
            <p:cNvPicPr>
              <a:picLocks noChangeAspect="1"/>
            </p:cNvPicPr>
            <p:nvPr/>
          </p:nvPicPr>
          <p:blipFill rotWithShape="1">
            <a:blip r:embed="rId11"/>
            <a:srcRect l="9825" r="60955"/>
            <a:stretch/>
          </p:blipFill>
          <p:spPr>
            <a:xfrm>
              <a:off x="770962" y="1018074"/>
              <a:ext cx="968498" cy="3314520"/>
            </a:xfrm>
            <a:prstGeom prst="rect">
              <a:avLst/>
            </a:prstGeom>
          </p:spPr>
        </p:pic>
        <p:pic>
          <p:nvPicPr>
            <p:cNvPr id="22" name="Picture 21" descr="Graphical user interface, website&#10;&#10;Description automatically generated">
              <a:extLst>
                <a:ext uri="{FF2B5EF4-FFF2-40B4-BE49-F238E27FC236}">
                  <a16:creationId xmlns:a16="http://schemas.microsoft.com/office/drawing/2014/main" id="{847AA0CD-708E-5646-9A21-FDDAA3E5CFF9}"/>
                </a:ext>
              </a:extLst>
            </p:cNvPr>
            <p:cNvPicPr>
              <a:picLocks noChangeAspect="1"/>
            </p:cNvPicPr>
            <p:nvPr/>
          </p:nvPicPr>
          <p:blipFill rotWithShape="1">
            <a:blip r:embed="rId12"/>
            <a:srcRect l="2323" t="2148" r="78157" b="78046"/>
            <a:stretch/>
          </p:blipFill>
          <p:spPr>
            <a:xfrm>
              <a:off x="900697" y="4452181"/>
              <a:ext cx="709028" cy="719454"/>
            </a:xfrm>
            <a:prstGeom prst="rect">
              <a:avLst/>
            </a:prstGeom>
          </p:spPr>
        </p:pic>
      </p:grpSp>
      <p:grpSp>
        <p:nvGrpSpPr>
          <p:cNvPr id="17" name="Group 16">
            <a:extLst>
              <a:ext uri="{FF2B5EF4-FFF2-40B4-BE49-F238E27FC236}">
                <a16:creationId xmlns:a16="http://schemas.microsoft.com/office/drawing/2014/main" id="{42B21552-827D-334A-874E-74F4FF744836}"/>
              </a:ext>
            </a:extLst>
          </p:cNvPr>
          <p:cNvGrpSpPr/>
          <p:nvPr/>
        </p:nvGrpSpPr>
        <p:grpSpPr>
          <a:xfrm>
            <a:off x="7507399" y="671191"/>
            <a:ext cx="1917270" cy="1918970"/>
            <a:chOff x="6188850" y="2064479"/>
            <a:chExt cx="1460481" cy="1461779"/>
          </a:xfrm>
        </p:grpSpPr>
        <p:sp>
          <p:nvSpPr>
            <p:cNvPr id="18" name="Oval 17">
              <a:extLst>
                <a:ext uri="{FF2B5EF4-FFF2-40B4-BE49-F238E27FC236}">
                  <a16:creationId xmlns:a16="http://schemas.microsoft.com/office/drawing/2014/main" id="{0D6DEA9F-048F-1C47-844A-ED9FCBFDADF7}"/>
                </a:ext>
              </a:extLst>
            </p:cNvPr>
            <p:cNvSpPr/>
            <p:nvPr/>
          </p:nvSpPr>
          <p:spPr>
            <a:xfrm>
              <a:off x="6188850" y="2064479"/>
              <a:ext cx="1460481" cy="1461779"/>
            </a:xfrm>
            <a:prstGeom prst="ellipse">
              <a:avLst/>
            </a:prstGeom>
            <a:solidFill>
              <a:srgbClr val="00B05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solidFill>
                  <a:srgbClr val="F31105"/>
                </a:solidFill>
              </a:endParaRPr>
            </a:p>
          </p:txBody>
        </p:sp>
        <p:sp>
          <p:nvSpPr>
            <p:cNvPr id="19" name="Oval 18">
              <a:extLst>
                <a:ext uri="{FF2B5EF4-FFF2-40B4-BE49-F238E27FC236}">
                  <a16:creationId xmlns:a16="http://schemas.microsoft.com/office/drawing/2014/main" id="{6692B24D-18B7-B141-B0A4-9EF98AF5F3F5}"/>
                </a:ext>
              </a:extLst>
            </p:cNvPr>
            <p:cNvSpPr/>
            <p:nvPr/>
          </p:nvSpPr>
          <p:spPr>
            <a:xfrm>
              <a:off x="6311816" y="2194358"/>
              <a:ext cx="1207009" cy="1208082"/>
            </a:xfrm>
            <a:prstGeom prst="ellipse">
              <a:avLst/>
            </a:prstGeom>
            <a:solidFill>
              <a:srgbClr val="00B05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solidFill>
                  <a:srgbClr val="F31105"/>
                </a:solidFill>
              </a:endParaRPr>
            </a:p>
          </p:txBody>
        </p:sp>
        <p:sp>
          <p:nvSpPr>
            <p:cNvPr id="20" name="Shape 607">
              <a:extLst>
                <a:ext uri="{FF2B5EF4-FFF2-40B4-BE49-F238E27FC236}">
                  <a16:creationId xmlns:a16="http://schemas.microsoft.com/office/drawing/2014/main" id="{623AC828-1820-354C-BD5C-50FDA90E0000}"/>
                </a:ext>
              </a:extLst>
            </p:cNvPr>
            <p:cNvSpPr/>
            <p:nvPr/>
          </p:nvSpPr>
          <p:spPr>
            <a:xfrm>
              <a:off x="6294398" y="2689895"/>
              <a:ext cx="1276061" cy="353286"/>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wrap="square" lIns="50800" tIns="50800" rIns="50800" bIns="50800" anchor="ctr">
              <a:spAutoFit/>
            </a:bodyPr>
            <a:lstStyle/>
            <a:p>
              <a:pPr algn="ctr">
                <a:lnSpc>
                  <a:spcPct val="80000"/>
                </a:lnSpc>
                <a:spcBef>
                  <a:spcPts val="100"/>
                </a:spcBef>
                <a:defRPr sz="2400" b="1" spc="71">
                  <a:latin typeface="SourceSansPro-Bold"/>
                  <a:ea typeface="SourceSansPro-Bold"/>
                  <a:cs typeface="SourceSansPro-Bold"/>
                  <a:sym typeface="SourceSansPro-Bold"/>
                </a:defRPr>
              </a:pPr>
              <a:r>
                <a:rPr sz="1400" dirty="0"/>
                <a:t>OPPOR</a:t>
              </a:r>
              <a:r>
                <a:rPr lang="en-US" sz="1400" dirty="0"/>
                <a:t>T</a:t>
              </a:r>
              <a:r>
                <a:rPr sz="1400" dirty="0"/>
                <a:t>UNITY</a:t>
              </a:r>
            </a:p>
            <a:p>
              <a:pPr algn="ctr">
                <a:lnSpc>
                  <a:spcPct val="80000"/>
                </a:lnSpc>
                <a:spcBef>
                  <a:spcPts val="100"/>
                </a:spcBef>
                <a:defRPr sz="2400" b="1" spc="71">
                  <a:latin typeface="SourceSansPro-Bold"/>
                  <a:ea typeface="SourceSansPro-Bold"/>
                  <a:cs typeface="SourceSansPro-Bold"/>
                  <a:sym typeface="SourceSansPro-Bold"/>
                </a:defRPr>
              </a:pPr>
              <a:r>
                <a:rPr sz="1400" dirty="0"/>
                <a:t>ZONE</a:t>
              </a:r>
            </a:p>
          </p:txBody>
        </p:sp>
      </p:grpSp>
      <p:pic>
        <p:nvPicPr>
          <p:cNvPr id="1028" name="Picture 4" descr="Smart Rechargeable Electric Toothbrush | hum">
            <a:extLst>
              <a:ext uri="{FF2B5EF4-FFF2-40B4-BE49-F238E27FC236}">
                <a16:creationId xmlns:a16="http://schemas.microsoft.com/office/drawing/2014/main" id="{79467621-157A-1740-9A72-8C8A7B96397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77564"/>
          <a:stretch/>
        </p:blipFill>
        <p:spPr bwMode="auto">
          <a:xfrm>
            <a:off x="7157387" y="2435990"/>
            <a:ext cx="220098" cy="1345797"/>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97743FA5-EF8B-084B-9985-FAF1B900FD00}"/>
              </a:ext>
            </a:extLst>
          </p:cNvPr>
          <p:cNvSpPr txBox="1"/>
          <p:nvPr/>
        </p:nvSpPr>
        <p:spPr>
          <a:xfrm>
            <a:off x="7267436" y="3373639"/>
            <a:ext cx="1037577" cy="276999"/>
          </a:xfrm>
          <a:prstGeom prst="rect">
            <a:avLst/>
          </a:prstGeom>
          <a:noFill/>
        </p:spPr>
        <p:txBody>
          <a:bodyPr wrap="square">
            <a:spAutoFit/>
          </a:bodyPr>
          <a:lstStyle/>
          <a:p>
            <a:r>
              <a:rPr lang="en-US" sz="1200" dirty="0">
                <a:solidFill>
                  <a:schemeClr val="bg1"/>
                </a:solidFill>
                <a:latin typeface="Rubik Light" pitchFamily="2" charset="-79"/>
                <a:cs typeface="Rubik Light" pitchFamily="2" charset="-79"/>
              </a:rPr>
              <a:t>Price $70</a:t>
            </a:r>
            <a:endParaRPr lang="en-US" sz="1200" dirty="0"/>
          </a:p>
        </p:txBody>
      </p:sp>
      <p:sp>
        <p:nvSpPr>
          <p:cNvPr id="38" name="TextBox 37">
            <a:extLst>
              <a:ext uri="{FF2B5EF4-FFF2-40B4-BE49-F238E27FC236}">
                <a16:creationId xmlns:a16="http://schemas.microsoft.com/office/drawing/2014/main" id="{34D7B5E5-45AF-5149-8653-6C077915DDC1}"/>
              </a:ext>
            </a:extLst>
          </p:cNvPr>
          <p:cNvSpPr txBox="1"/>
          <p:nvPr/>
        </p:nvSpPr>
        <p:spPr>
          <a:xfrm>
            <a:off x="6747606" y="2108511"/>
            <a:ext cx="670026" cy="461665"/>
          </a:xfrm>
          <a:prstGeom prst="rect">
            <a:avLst/>
          </a:prstGeom>
          <a:noFill/>
        </p:spPr>
        <p:txBody>
          <a:bodyPr wrap="square">
            <a:spAutoFit/>
          </a:bodyPr>
          <a:lstStyle/>
          <a:p>
            <a:r>
              <a:rPr lang="en-US" sz="1200" dirty="0">
                <a:solidFill>
                  <a:schemeClr val="bg1"/>
                </a:solidFill>
                <a:latin typeface="Rubik Light" pitchFamily="2" charset="-79"/>
                <a:cs typeface="Rubik Light" pitchFamily="2" charset="-79"/>
              </a:rPr>
              <a:t>Price $40    </a:t>
            </a:r>
            <a:endParaRPr lang="en-US" sz="1200" dirty="0"/>
          </a:p>
        </p:txBody>
      </p:sp>
      <p:sp>
        <p:nvSpPr>
          <p:cNvPr id="39" name="TextBox 38">
            <a:extLst>
              <a:ext uri="{FF2B5EF4-FFF2-40B4-BE49-F238E27FC236}">
                <a16:creationId xmlns:a16="http://schemas.microsoft.com/office/drawing/2014/main" id="{9C3EFDFE-D8F7-7F49-B3E8-0884CD1227AE}"/>
              </a:ext>
            </a:extLst>
          </p:cNvPr>
          <p:cNvSpPr txBox="1"/>
          <p:nvPr/>
        </p:nvSpPr>
        <p:spPr>
          <a:xfrm>
            <a:off x="7912527" y="2622078"/>
            <a:ext cx="670026" cy="461665"/>
          </a:xfrm>
          <a:prstGeom prst="rect">
            <a:avLst/>
          </a:prstGeom>
          <a:noFill/>
        </p:spPr>
        <p:txBody>
          <a:bodyPr wrap="square">
            <a:spAutoFit/>
          </a:bodyPr>
          <a:lstStyle/>
          <a:p>
            <a:r>
              <a:rPr lang="en-US" sz="1200" dirty="0">
                <a:solidFill>
                  <a:schemeClr val="bg1"/>
                </a:solidFill>
                <a:latin typeface="Rubik Light" pitchFamily="2" charset="-79"/>
                <a:cs typeface="Rubik Light" pitchFamily="2" charset="-79"/>
              </a:rPr>
              <a:t>Price $300</a:t>
            </a:r>
            <a:endParaRPr lang="en-US" sz="1200" dirty="0"/>
          </a:p>
        </p:txBody>
      </p:sp>
      <p:sp>
        <p:nvSpPr>
          <p:cNvPr id="40" name="TextBox 39">
            <a:extLst>
              <a:ext uri="{FF2B5EF4-FFF2-40B4-BE49-F238E27FC236}">
                <a16:creationId xmlns:a16="http://schemas.microsoft.com/office/drawing/2014/main" id="{561301C4-05BD-8B40-A35E-C36746B60D84}"/>
              </a:ext>
            </a:extLst>
          </p:cNvPr>
          <p:cNvSpPr txBox="1"/>
          <p:nvPr/>
        </p:nvSpPr>
        <p:spPr>
          <a:xfrm>
            <a:off x="9403124" y="3110593"/>
            <a:ext cx="670026" cy="461665"/>
          </a:xfrm>
          <a:prstGeom prst="rect">
            <a:avLst/>
          </a:prstGeom>
          <a:noFill/>
        </p:spPr>
        <p:txBody>
          <a:bodyPr wrap="square">
            <a:spAutoFit/>
          </a:bodyPr>
          <a:lstStyle/>
          <a:p>
            <a:r>
              <a:rPr lang="en-US" sz="1200" dirty="0">
                <a:solidFill>
                  <a:schemeClr val="bg1"/>
                </a:solidFill>
                <a:latin typeface="Rubik Light" pitchFamily="2" charset="-79"/>
                <a:cs typeface="Rubik Light" pitchFamily="2" charset="-79"/>
              </a:rPr>
              <a:t>Price $350</a:t>
            </a:r>
            <a:endParaRPr lang="en-US" sz="1200" dirty="0"/>
          </a:p>
        </p:txBody>
      </p:sp>
      <p:sp>
        <p:nvSpPr>
          <p:cNvPr id="41" name="TextBox 40">
            <a:extLst>
              <a:ext uri="{FF2B5EF4-FFF2-40B4-BE49-F238E27FC236}">
                <a16:creationId xmlns:a16="http://schemas.microsoft.com/office/drawing/2014/main" id="{8470CB11-FDF7-3241-9FFD-7F84CA677878}"/>
              </a:ext>
            </a:extLst>
          </p:cNvPr>
          <p:cNvSpPr txBox="1"/>
          <p:nvPr/>
        </p:nvSpPr>
        <p:spPr>
          <a:xfrm>
            <a:off x="8463672" y="5221228"/>
            <a:ext cx="939452" cy="276999"/>
          </a:xfrm>
          <a:prstGeom prst="rect">
            <a:avLst/>
          </a:prstGeom>
          <a:noFill/>
        </p:spPr>
        <p:txBody>
          <a:bodyPr wrap="square">
            <a:spAutoFit/>
          </a:bodyPr>
          <a:lstStyle/>
          <a:p>
            <a:r>
              <a:rPr lang="en-US" sz="1200" dirty="0">
                <a:solidFill>
                  <a:schemeClr val="bg1"/>
                </a:solidFill>
                <a:latin typeface="Rubik Light" pitchFamily="2" charset="-79"/>
                <a:cs typeface="Rubik Light" pitchFamily="2" charset="-79"/>
              </a:rPr>
              <a:t>Price $60</a:t>
            </a:r>
            <a:endParaRPr lang="en-US" sz="1200" dirty="0"/>
          </a:p>
        </p:txBody>
      </p:sp>
      <p:sp>
        <p:nvSpPr>
          <p:cNvPr id="36" name="Title 1">
            <a:extLst>
              <a:ext uri="{FF2B5EF4-FFF2-40B4-BE49-F238E27FC236}">
                <a16:creationId xmlns:a16="http://schemas.microsoft.com/office/drawing/2014/main" id="{C385DC87-9D6C-ED45-8BEB-A695BAB3D951}"/>
              </a:ext>
            </a:extLst>
          </p:cNvPr>
          <p:cNvSpPr txBox="1">
            <a:spLocks/>
          </p:cNvSpPr>
          <p:nvPr/>
        </p:nvSpPr>
        <p:spPr>
          <a:xfrm>
            <a:off x="663256" y="439834"/>
            <a:ext cx="4817087"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solidFill>
                  <a:schemeClr val="bg1"/>
                </a:solidFill>
                <a:latin typeface="Rubik Light" pitchFamily="2" charset="-79"/>
                <a:cs typeface="Rubik Light" pitchFamily="2" charset="-79"/>
              </a:rPr>
              <a:t>The Market Opportunity</a:t>
            </a:r>
          </a:p>
        </p:txBody>
      </p:sp>
      <p:sp>
        <p:nvSpPr>
          <p:cNvPr id="42" name="TextBox 19">
            <a:extLst>
              <a:ext uri="{FF2B5EF4-FFF2-40B4-BE49-F238E27FC236}">
                <a16:creationId xmlns:a16="http://schemas.microsoft.com/office/drawing/2014/main" id="{D7755B12-E67E-724E-9972-74BD0419C1DC}"/>
              </a:ext>
            </a:extLst>
          </p:cNvPr>
          <p:cNvSpPr txBox="1"/>
          <p:nvPr/>
        </p:nvSpPr>
        <p:spPr>
          <a:xfrm>
            <a:off x="685939" y="943457"/>
            <a:ext cx="1917306" cy="276999"/>
          </a:xfrm>
          <a:prstGeom prst="rect">
            <a:avLst/>
          </a:prstGeom>
          <a:noFill/>
        </p:spPr>
        <p:txBody>
          <a:bodyPr wrap="square">
            <a:spAutoFit/>
          </a:bodyPr>
          <a:lstStyle/>
          <a:p>
            <a:pPr eaLnBrk="1" fontAlgn="auto" hangingPunct="1">
              <a:spcBef>
                <a:spcPts val="0"/>
              </a:spcBef>
              <a:spcAft>
                <a:spcPts val="0"/>
              </a:spcAft>
              <a:defRPr/>
            </a:pPr>
            <a:r>
              <a:rPr lang="en-US" sz="1200" dirty="0">
                <a:solidFill>
                  <a:schemeClr val="bg1"/>
                </a:solidFill>
                <a:latin typeface="Rubik Light" pitchFamily="2" charset="-79"/>
                <a:cs typeface="Rubik Light" pitchFamily="2" charset="-79"/>
              </a:rPr>
              <a:t>Competitive landscape</a:t>
            </a:r>
            <a:endParaRPr lang="en-US" sz="1200" dirty="0">
              <a:solidFill>
                <a:schemeClr val="bg1"/>
              </a:solidFill>
              <a:latin typeface="Rubik" pitchFamily="2" charset="-79"/>
              <a:cs typeface="Rubik" pitchFamily="2" charset="-79"/>
            </a:endParaRPr>
          </a:p>
        </p:txBody>
      </p:sp>
    </p:spTree>
    <p:extLst>
      <p:ext uri="{BB962C8B-B14F-4D97-AF65-F5344CB8AC3E}">
        <p14:creationId xmlns:p14="http://schemas.microsoft.com/office/powerpoint/2010/main" val="2577446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27A6C97-2CF2-8A4D-A0B0-908D5F6B3016}"/>
              </a:ext>
            </a:extLst>
          </p:cNvPr>
          <p:cNvSpPr txBox="1">
            <a:spLocks/>
          </p:cNvSpPr>
          <p:nvPr/>
        </p:nvSpPr>
        <p:spPr>
          <a:xfrm>
            <a:off x="663257" y="439834"/>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solidFill>
                  <a:schemeClr val="bg1"/>
                </a:solidFill>
                <a:latin typeface="Rubik Light" pitchFamily="2" charset="-79"/>
                <a:cs typeface="Rubik Light" pitchFamily="2" charset="-79"/>
              </a:rPr>
              <a:t>The Quatro Advantage</a:t>
            </a:r>
          </a:p>
        </p:txBody>
      </p:sp>
      <p:pic>
        <p:nvPicPr>
          <p:cNvPr id="7" name="Picture 6" descr="A person smiling for the camera&#10;&#10;Description automatically generated with low confidence">
            <a:extLst>
              <a:ext uri="{FF2B5EF4-FFF2-40B4-BE49-F238E27FC236}">
                <a16:creationId xmlns:a16="http://schemas.microsoft.com/office/drawing/2014/main" id="{390E52E1-D39E-DC4F-9509-811EE126BFCB}"/>
              </a:ext>
            </a:extLst>
          </p:cNvPr>
          <p:cNvPicPr>
            <a:picLocks noChangeAspect="1"/>
          </p:cNvPicPr>
          <p:nvPr/>
        </p:nvPicPr>
        <p:blipFill rotWithShape="1">
          <a:blip r:embed="rId2">
            <a:alphaModFix amt="92000"/>
          </a:blip>
          <a:srcRect l="8546" r="32216"/>
          <a:stretch/>
        </p:blipFill>
        <p:spPr>
          <a:xfrm>
            <a:off x="6096000" y="0"/>
            <a:ext cx="6096000" cy="6858000"/>
          </a:xfrm>
          <a:prstGeom prst="rect">
            <a:avLst/>
          </a:prstGeom>
        </p:spPr>
      </p:pic>
      <p:pic>
        <p:nvPicPr>
          <p:cNvPr id="8" name="Picture 7">
            <a:extLst>
              <a:ext uri="{FF2B5EF4-FFF2-40B4-BE49-F238E27FC236}">
                <a16:creationId xmlns:a16="http://schemas.microsoft.com/office/drawing/2014/main" id="{0841FEED-E0D5-5E42-87D9-62ED80DFB2FB}"/>
              </a:ext>
            </a:extLst>
          </p:cNvPr>
          <p:cNvPicPr>
            <a:picLocks noChangeAspect="1"/>
          </p:cNvPicPr>
          <p:nvPr/>
        </p:nvPicPr>
        <p:blipFill>
          <a:blip r:embed="rId3">
            <a:duotone>
              <a:prstClr val="black"/>
              <a:schemeClr val="bg1">
                <a:tint val="45000"/>
                <a:satMod val="400000"/>
              </a:schemeClr>
            </a:duotone>
          </a:blip>
          <a:stretch>
            <a:fillRect/>
          </a:stretch>
        </p:blipFill>
        <p:spPr>
          <a:xfrm>
            <a:off x="584023" y="6525463"/>
            <a:ext cx="1033762" cy="135419"/>
          </a:xfrm>
          <a:prstGeom prst="rect">
            <a:avLst/>
          </a:prstGeom>
        </p:spPr>
      </p:pic>
      <p:sp>
        <p:nvSpPr>
          <p:cNvPr id="9" name="Slide Number Placeholder 5">
            <a:extLst>
              <a:ext uri="{FF2B5EF4-FFF2-40B4-BE49-F238E27FC236}">
                <a16:creationId xmlns:a16="http://schemas.microsoft.com/office/drawing/2014/main" id="{43A20EB5-DCE0-4642-BBD0-6207F7597549}"/>
              </a:ext>
            </a:extLst>
          </p:cNvPr>
          <p:cNvSpPr txBox="1">
            <a:spLocks/>
          </p:cNvSpPr>
          <p:nvPr/>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tx1"/>
                </a:solidFill>
                <a:latin typeface="Rubik Light" pitchFamily="2" charset="-79"/>
                <a:ea typeface="Open Sans Light" panose="020B0306030504020204" pitchFamily="34" charset="0"/>
                <a:cs typeface="Rubik Light" pitchFamily="2" charset="-79"/>
              </a:rPr>
              <a:pPr algn="ctr"/>
              <a:t>7</a:t>
            </a:fld>
            <a:endParaRPr lang="en-US" sz="1050" b="0" i="0" dirty="0">
              <a:solidFill>
                <a:schemeClr val="tx1"/>
              </a:solidFill>
              <a:latin typeface="Rubik Light" pitchFamily="2" charset="-79"/>
              <a:ea typeface="Open Sans Light" panose="020B0306030504020204" pitchFamily="34" charset="0"/>
              <a:cs typeface="Rubik Light" pitchFamily="2" charset="-79"/>
            </a:endParaRPr>
          </a:p>
        </p:txBody>
      </p:sp>
      <p:sp>
        <p:nvSpPr>
          <p:cNvPr id="10" name="TextBox 4">
            <a:extLst>
              <a:ext uri="{FF2B5EF4-FFF2-40B4-BE49-F238E27FC236}">
                <a16:creationId xmlns:a16="http://schemas.microsoft.com/office/drawing/2014/main" id="{6504471B-122F-BD46-944F-0B85EAD9FFDA}"/>
              </a:ext>
            </a:extLst>
          </p:cNvPr>
          <p:cNvSpPr txBox="1"/>
          <p:nvPr/>
        </p:nvSpPr>
        <p:spPr>
          <a:xfrm>
            <a:off x="663257" y="1124409"/>
            <a:ext cx="5180427" cy="541686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latin typeface="Rubik" pitchFamily="2" charset="-79"/>
                <a:cs typeface="Rubik" pitchFamily="2" charset="-79"/>
              </a:rPr>
              <a:t>Elevated Health Experience</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Clinically proven to be more efficient than single headed power toothbrushes</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Promotes gum health. </a:t>
            </a:r>
            <a:r>
              <a:rPr lang="en-US" sz="1200" dirty="0">
                <a:solidFill>
                  <a:schemeClr val="bg1"/>
                </a:solidFill>
                <a:latin typeface="Rubik Light" pitchFamily="2" charset="-79"/>
                <a:cs typeface="Rubik Light" pitchFamily="2" charset="-79"/>
              </a:rPr>
              <a:t>There is a link between poor oral health and a range of medical conditions including cardiovascular disease, type 2 diabetes and Rheumatoid arthritis.</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Feel better about yourself</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Dental care becomes self care</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Eliminates human error</a:t>
            </a:r>
          </a:p>
          <a:p>
            <a:pPr lvl="1"/>
            <a:endParaRPr lang="en-US" sz="1400" dirty="0">
              <a:solidFill>
                <a:schemeClr val="bg1"/>
              </a:solidFill>
              <a:latin typeface="Rubik" pitchFamily="2" charset="-79"/>
              <a:cs typeface="Rubik" pitchFamily="2" charset="-79"/>
            </a:endParaRPr>
          </a:p>
          <a:p>
            <a:r>
              <a:rPr lang="en-US" dirty="0">
                <a:solidFill>
                  <a:schemeClr val="bg1"/>
                </a:solidFill>
                <a:latin typeface="Rubik" pitchFamily="2" charset="-79"/>
                <a:cs typeface="Rubik" pitchFamily="2" charset="-79"/>
              </a:rPr>
              <a:t>Save Precious Time</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30 seconds for a clinically superior clean by brushing 6 tooth surfaces at one time</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Take time back for yourself</a:t>
            </a:r>
          </a:p>
          <a:p>
            <a:pPr marL="742950" lvl="1" indent="-285750">
              <a:buFont typeface="Arial" panose="020B0604020202020204" pitchFamily="34" charset="0"/>
              <a:buChar char="•"/>
            </a:pPr>
            <a:endParaRPr lang="en-US" sz="1400" dirty="0">
              <a:solidFill>
                <a:schemeClr val="bg1"/>
              </a:solidFill>
              <a:latin typeface="Rubik Light" pitchFamily="2" charset="-79"/>
              <a:cs typeface="Rubik Light" pitchFamily="2" charset="-79"/>
            </a:endParaRPr>
          </a:p>
          <a:p>
            <a:r>
              <a:rPr lang="en-US" dirty="0">
                <a:solidFill>
                  <a:schemeClr val="bg1"/>
                </a:solidFill>
                <a:latin typeface="Rubik" pitchFamily="2" charset="-79"/>
                <a:cs typeface="Rubik" pitchFamily="2" charset="-79"/>
              </a:rPr>
              <a:t>Increased Self-Confidence</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Promotes self confidence knowing you are taking steps to a more beautiful and healthier you.</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Whiter teeth, fresher breath</a:t>
            </a:r>
          </a:p>
          <a:p>
            <a:pPr marL="742950" lvl="1" indent="-285750">
              <a:buFont typeface="Arial" panose="020B0604020202020204" pitchFamily="34" charset="0"/>
              <a:buChar char="•"/>
            </a:pPr>
            <a:endParaRPr lang="en-US" sz="1400" dirty="0">
              <a:solidFill>
                <a:schemeClr val="bg1"/>
              </a:solidFill>
              <a:latin typeface="Rubik" pitchFamily="2" charset="-79"/>
              <a:cs typeface="Rubik" pitchFamily="2" charset="-79"/>
            </a:endParaRPr>
          </a:p>
          <a:p>
            <a:r>
              <a:rPr lang="en-US" dirty="0">
                <a:solidFill>
                  <a:schemeClr val="bg1"/>
                </a:solidFill>
                <a:latin typeface="Rubik" pitchFamily="2" charset="-79"/>
                <a:cs typeface="Rubik" pitchFamily="2" charset="-79"/>
              </a:rPr>
              <a:t>A Premium Experience</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Improve the start and end of your busy day</a:t>
            </a:r>
          </a:p>
          <a:p>
            <a:pPr marL="742950" lvl="1" indent="-285750">
              <a:buFont typeface="Arial" panose="020B0604020202020204" pitchFamily="34" charset="0"/>
              <a:buChar char="•"/>
            </a:pPr>
            <a:r>
              <a:rPr lang="en-US" sz="1400" dirty="0">
                <a:solidFill>
                  <a:schemeClr val="bg1"/>
                </a:solidFill>
                <a:latin typeface="Rubik Light" pitchFamily="2" charset="-79"/>
                <a:cs typeface="Rubik Light" pitchFamily="2" charset="-79"/>
              </a:rPr>
              <a:t>Sleek, Modern and Minimal</a:t>
            </a:r>
          </a:p>
        </p:txBody>
      </p:sp>
    </p:spTree>
    <p:extLst>
      <p:ext uri="{BB962C8B-B14F-4D97-AF65-F5344CB8AC3E}">
        <p14:creationId xmlns:p14="http://schemas.microsoft.com/office/powerpoint/2010/main" val="4185026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10;&#10;Description automatically generated">
            <a:extLst>
              <a:ext uri="{FF2B5EF4-FFF2-40B4-BE49-F238E27FC236}">
                <a16:creationId xmlns:a16="http://schemas.microsoft.com/office/drawing/2014/main" id="{F453A915-6621-E541-8396-42312F20BA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 y="0"/>
            <a:ext cx="12190568" cy="6858000"/>
          </a:xfrm>
          <a:prstGeom prst="rect">
            <a:avLst/>
          </a:prstGeom>
        </p:spPr>
      </p:pic>
      <p:sp>
        <p:nvSpPr>
          <p:cNvPr id="2" name="Rectangle 1">
            <a:extLst>
              <a:ext uri="{FF2B5EF4-FFF2-40B4-BE49-F238E27FC236}">
                <a16:creationId xmlns:a16="http://schemas.microsoft.com/office/drawing/2014/main" id="{256C0C85-D078-4040-AF2C-D9E9E47911F3}"/>
              </a:ext>
            </a:extLst>
          </p:cNvPr>
          <p:cNvSpPr/>
          <p:nvPr/>
        </p:nvSpPr>
        <p:spPr>
          <a:xfrm>
            <a:off x="0" y="0"/>
            <a:ext cx="12191283" cy="6858000"/>
          </a:xfrm>
          <a:prstGeom prst="rect">
            <a:avLst/>
          </a:prstGeom>
          <a:gradFill>
            <a:gsLst>
              <a:gs pos="100000">
                <a:schemeClr val="bg1">
                  <a:alpha val="0"/>
                </a:schemeClr>
              </a:gs>
              <a:gs pos="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A27A6C97-2CF2-8A4D-A0B0-908D5F6B3016}"/>
              </a:ext>
            </a:extLst>
          </p:cNvPr>
          <p:cNvSpPr txBox="1">
            <a:spLocks/>
          </p:cNvSpPr>
          <p:nvPr/>
        </p:nvSpPr>
        <p:spPr>
          <a:xfrm>
            <a:off x="6560929" y="439834"/>
            <a:ext cx="5159694"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latin typeface="Rubik Light" pitchFamily="2" charset="-79"/>
                <a:cs typeface="Rubik Light" pitchFamily="2" charset="-79"/>
              </a:rPr>
              <a:t>Premium Brand Build Out</a:t>
            </a:r>
          </a:p>
        </p:txBody>
      </p:sp>
      <p:sp>
        <p:nvSpPr>
          <p:cNvPr id="7" name="TextBox 6">
            <a:extLst>
              <a:ext uri="{FF2B5EF4-FFF2-40B4-BE49-F238E27FC236}">
                <a16:creationId xmlns:a16="http://schemas.microsoft.com/office/drawing/2014/main" id="{06FE0C11-465F-334D-AB65-3F4FDD7DFBE5}"/>
              </a:ext>
            </a:extLst>
          </p:cNvPr>
          <p:cNvSpPr txBox="1"/>
          <p:nvPr/>
        </p:nvSpPr>
        <p:spPr>
          <a:xfrm>
            <a:off x="6560928" y="1700302"/>
            <a:ext cx="4879703" cy="4093428"/>
          </a:xfrm>
          <a:prstGeom prst="rect">
            <a:avLst/>
          </a:prstGeom>
          <a:noFill/>
        </p:spPr>
        <p:txBody>
          <a:bodyPr wrap="square">
            <a:spAutoFit/>
          </a:bodyPr>
          <a:lstStyle/>
          <a:p>
            <a:r>
              <a:rPr lang="en-US" dirty="0">
                <a:latin typeface="Rubik Light" pitchFamily="2" charset="-79"/>
                <a:cs typeface="Rubik Light" pitchFamily="2" charset="-79"/>
              </a:rPr>
              <a:t>Evokes an emotional response</a:t>
            </a:r>
          </a:p>
          <a:p>
            <a:r>
              <a:rPr lang="en-US" dirty="0">
                <a:latin typeface="Rubik Light" pitchFamily="2" charset="-79"/>
                <a:cs typeface="Rubik Light" pitchFamily="2" charset="-79"/>
              </a:rPr>
              <a:t>Promoting self care and dental health</a:t>
            </a:r>
          </a:p>
          <a:p>
            <a:r>
              <a:rPr lang="en-US" dirty="0">
                <a:latin typeface="Rubik Light" pitchFamily="2" charset="-79"/>
                <a:cs typeface="Rubik Light" pitchFamily="2" charset="-79"/>
              </a:rPr>
              <a:t>Highest quality design and material selection</a:t>
            </a:r>
          </a:p>
          <a:p>
            <a:pPr marL="742950" lvl="1" indent="-285750">
              <a:buFont typeface="Arial" panose="020B0604020202020204" pitchFamily="34" charset="0"/>
              <a:buChar char="•"/>
            </a:pPr>
            <a:r>
              <a:rPr lang="en-US" sz="1400" dirty="0">
                <a:latin typeface="Rubik Light" pitchFamily="2" charset="-79"/>
                <a:cs typeface="Rubik Light" pitchFamily="2" charset="-79"/>
              </a:rPr>
              <a:t>Extruded aluminum</a:t>
            </a:r>
          </a:p>
          <a:p>
            <a:pPr marL="742950" lvl="1" indent="-285750">
              <a:buFont typeface="Arial" panose="020B0604020202020204" pitchFamily="34" charset="0"/>
              <a:buChar char="•"/>
            </a:pPr>
            <a:r>
              <a:rPr lang="en-US" sz="1400" dirty="0">
                <a:latin typeface="Rubik Light" pitchFamily="2" charset="-79"/>
                <a:cs typeface="Rubik Light" pitchFamily="2" charset="-79"/>
              </a:rPr>
              <a:t>RKS Design</a:t>
            </a:r>
          </a:p>
          <a:p>
            <a:pPr marL="742950" lvl="1" indent="-285750">
              <a:buFont typeface="Arial" panose="020B0604020202020204" pitchFamily="34" charset="0"/>
              <a:buChar char="•"/>
            </a:pPr>
            <a:endParaRPr lang="en-US" sz="1400" dirty="0">
              <a:latin typeface="Rubik Light" pitchFamily="2" charset="-79"/>
              <a:cs typeface="Rubik Light" pitchFamily="2" charset="-79"/>
            </a:endParaRPr>
          </a:p>
          <a:p>
            <a:r>
              <a:rPr lang="en-US" dirty="0">
                <a:latin typeface="Rubik Light" pitchFamily="2" charset="-79"/>
                <a:cs typeface="Rubik Light" pitchFamily="2" charset="-79"/>
              </a:rPr>
              <a:t>Precision fit and finish</a:t>
            </a:r>
          </a:p>
          <a:p>
            <a:r>
              <a:rPr lang="en-US" dirty="0">
                <a:latin typeface="Rubik Light" pitchFamily="2" charset="-79"/>
                <a:cs typeface="Rubik Light" pitchFamily="2" charset="-79"/>
              </a:rPr>
              <a:t>Designed and “Made in USA”</a:t>
            </a:r>
          </a:p>
          <a:p>
            <a:r>
              <a:rPr lang="en-US" dirty="0">
                <a:latin typeface="Rubik Light" pitchFamily="2" charset="-79"/>
                <a:cs typeface="Rubik Light" pitchFamily="2" charset="-79"/>
              </a:rPr>
              <a:t>Premium look and feel</a:t>
            </a:r>
          </a:p>
          <a:p>
            <a:endParaRPr lang="en-US" dirty="0">
              <a:latin typeface="Rubik Light" pitchFamily="2" charset="-79"/>
              <a:cs typeface="Rubik Light" pitchFamily="2" charset="-79"/>
            </a:endParaRPr>
          </a:p>
          <a:p>
            <a:r>
              <a:rPr lang="en-US" dirty="0">
                <a:latin typeface="Rubik Light" pitchFamily="2" charset="-79"/>
                <a:cs typeface="Rubik Light" pitchFamily="2" charset="-79"/>
              </a:rPr>
              <a:t>Direct, high engagement marketing and customer journey</a:t>
            </a:r>
          </a:p>
          <a:p>
            <a:pPr marL="742950" lvl="1" indent="-285750">
              <a:buFont typeface="Arial" panose="020B0604020202020204" pitchFamily="34" charset="0"/>
              <a:buChar char="•"/>
            </a:pPr>
            <a:r>
              <a:rPr lang="en-US" sz="1400" dirty="0">
                <a:latin typeface="Rubik Light" pitchFamily="2" charset="-79"/>
                <a:cs typeface="Rubik Light" pitchFamily="2" charset="-79"/>
              </a:rPr>
              <a:t>Direct to Consumer</a:t>
            </a:r>
          </a:p>
          <a:p>
            <a:pPr marL="742950" lvl="1" indent="-285750">
              <a:buFont typeface="Arial" panose="020B0604020202020204" pitchFamily="34" charset="0"/>
              <a:buChar char="•"/>
            </a:pPr>
            <a:r>
              <a:rPr lang="en-US" sz="1400" dirty="0">
                <a:latin typeface="Rubik Light" pitchFamily="2" charset="-79"/>
                <a:cs typeface="Rubik Light" pitchFamily="2" charset="-79"/>
              </a:rPr>
              <a:t>High Impact Packaging, App, Website, Subscription Service</a:t>
            </a:r>
          </a:p>
          <a:p>
            <a:pPr marL="742950" lvl="1" indent="-285750">
              <a:buFont typeface="Arial" panose="020B0604020202020204" pitchFamily="34" charset="0"/>
              <a:buChar char="•"/>
            </a:pPr>
            <a:r>
              <a:rPr lang="en-US" sz="1400" dirty="0">
                <a:latin typeface="Rubik Light" pitchFamily="2" charset="-79"/>
                <a:cs typeface="Rubik Light" pitchFamily="2" charset="-79"/>
              </a:rPr>
              <a:t>Best in Class Lifetime Warranty / Guarantees</a:t>
            </a:r>
          </a:p>
        </p:txBody>
      </p:sp>
      <p:sp>
        <p:nvSpPr>
          <p:cNvPr id="8" name="Slide Number Placeholder 5">
            <a:extLst>
              <a:ext uri="{FF2B5EF4-FFF2-40B4-BE49-F238E27FC236}">
                <a16:creationId xmlns:a16="http://schemas.microsoft.com/office/drawing/2014/main" id="{1A44DA26-5509-4541-94BE-0C816AA2EC41}"/>
              </a:ext>
            </a:extLst>
          </p:cNvPr>
          <p:cNvSpPr txBox="1">
            <a:spLocks/>
          </p:cNvSpPr>
          <p:nvPr/>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tx1"/>
                </a:solidFill>
                <a:latin typeface="Rubik Light" pitchFamily="2" charset="-79"/>
                <a:ea typeface="Open Sans Light" panose="020B0306030504020204" pitchFamily="34" charset="0"/>
                <a:cs typeface="Rubik Light" pitchFamily="2" charset="-79"/>
              </a:rPr>
              <a:pPr algn="ctr"/>
              <a:t>8</a:t>
            </a:fld>
            <a:endParaRPr lang="en-US" sz="1050" b="0" i="0" dirty="0">
              <a:solidFill>
                <a:schemeClr val="tx1"/>
              </a:solidFill>
              <a:latin typeface="Rubik Light" pitchFamily="2" charset="-79"/>
              <a:ea typeface="Open Sans Light" panose="020B0306030504020204" pitchFamily="34" charset="0"/>
              <a:cs typeface="Rubik Light" pitchFamily="2" charset="-79"/>
            </a:endParaRPr>
          </a:p>
        </p:txBody>
      </p:sp>
      <p:pic>
        <p:nvPicPr>
          <p:cNvPr id="9" name="Picture 8">
            <a:extLst>
              <a:ext uri="{FF2B5EF4-FFF2-40B4-BE49-F238E27FC236}">
                <a16:creationId xmlns:a16="http://schemas.microsoft.com/office/drawing/2014/main" id="{68AF2432-E529-4548-B003-8652D867098E}"/>
              </a:ext>
            </a:extLst>
          </p:cNvPr>
          <p:cNvPicPr>
            <a:picLocks noChangeAspect="1"/>
          </p:cNvPicPr>
          <p:nvPr/>
        </p:nvPicPr>
        <p:blipFill>
          <a:blip r:embed="rId3"/>
          <a:stretch>
            <a:fillRect/>
          </a:stretch>
        </p:blipFill>
        <p:spPr>
          <a:xfrm>
            <a:off x="584023" y="6525463"/>
            <a:ext cx="1033762" cy="135419"/>
          </a:xfrm>
          <a:prstGeom prst="rect">
            <a:avLst/>
          </a:prstGeom>
        </p:spPr>
      </p:pic>
    </p:spTree>
    <p:extLst>
      <p:ext uri="{BB962C8B-B14F-4D97-AF65-F5344CB8AC3E}">
        <p14:creationId xmlns:p14="http://schemas.microsoft.com/office/powerpoint/2010/main" val="488919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 name="Picture 9" descr="A picture containing building, dome, indoor, black&#10;&#10;Description automatically generated">
            <a:extLst>
              <a:ext uri="{FF2B5EF4-FFF2-40B4-BE49-F238E27FC236}">
                <a16:creationId xmlns:a16="http://schemas.microsoft.com/office/drawing/2014/main" id="{EB414B3A-00A6-A243-909D-A7FAEE722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 y="0"/>
            <a:ext cx="12188505" cy="6858000"/>
          </a:xfrm>
          <a:prstGeom prst="rect">
            <a:avLst/>
          </a:prstGeom>
        </p:spPr>
      </p:pic>
      <p:sp>
        <p:nvSpPr>
          <p:cNvPr id="11" name="Rectangle 10">
            <a:extLst>
              <a:ext uri="{FF2B5EF4-FFF2-40B4-BE49-F238E27FC236}">
                <a16:creationId xmlns:a16="http://schemas.microsoft.com/office/drawing/2014/main" id="{3C029509-44C1-D845-9D9C-C923FFB4423A}"/>
              </a:ext>
            </a:extLst>
          </p:cNvPr>
          <p:cNvSpPr/>
          <p:nvPr/>
        </p:nvSpPr>
        <p:spPr>
          <a:xfrm>
            <a:off x="0" y="0"/>
            <a:ext cx="12191283" cy="6858000"/>
          </a:xfrm>
          <a:prstGeom prst="rect">
            <a:avLst/>
          </a:prstGeom>
          <a:gradFill>
            <a:gsLst>
              <a:gs pos="100000">
                <a:schemeClr val="tx1">
                  <a:alpha val="5624"/>
                </a:schemeClr>
              </a:gs>
              <a:gs pos="7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A27A6C97-2CF2-8A4D-A0B0-908D5F6B3016}"/>
              </a:ext>
            </a:extLst>
          </p:cNvPr>
          <p:cNvSpPr txBox="1">
            <a:spLocks/>
          </p:cNvSpPr>
          <p:nvPr/>
        </p:nvSpPr>
        <p:spPr>
          <a:xfrm>
            <a:off x="6260506" y="1120323"/>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solidFill>
                  <a:schemeClr val="bg1"/>
                </a:solidFill>
                <a:latin typeface="Rubik Light" pitchFamily="2" charset="-79"/>
                <a:cs typeface="Rubik Light" pitchFamily="2" charset="-79"/>
              </a:rPr>
              <a:t>Enhanced Product Features</a:t>
            </a:r>
          </a:p>
        </p:txBody>
      </p:sp>
      <p:sp>
        <p:nvSpPr>
          <p:cNvPr id="5" name="TextBox 4">
            <a:extLst>
              <a:ext uri="{FF2B5EF4-FFF2-40B4-BE49-F238E27FC236}">
                <a16:creationId xmlns:a16="http://schemas.microsoft.com/office/drawing/2014/main" id="{6504471B-122F-BD46-944F-0B85EAD9FFDA}"/>
              </a:ext>
            </a:extLst>
          </p:cNvPr>
          <p:cNvSpPr txBox="1"/>
          <p:nvPr/>
        </p:nvSpPr>
        <p:spPr>
          <a:xfrm>
            <a:off x="6288427" y="1951319"/>
            <a:ext cx="5277686" cy="3786358"/>
          </a:xfrm>
          <a:prstGeom prst="rect">
            <a:avLst/>
          </a:prstGeom>
          <a:noFill/>
        </p:spPr>
        <p:txBody>
          <a:bodyPr wrap="square">
            <a:spAutoFit/>
          </a:bodyPr>
          <a:lstStyle/>
          <a:p>
            <a:pPr>
              <a:lnSpc>
                <a:spcPct val="150000"/>
              </a:lnSpc>
            </a:pPr>
            <a:r>
              <a:rPr lang="en-US" dirty="0">
                <a:solidFill>
                  <a:schemeClr val="bg1"/>
                </a:solidFill>
                <a:latin typeface="Rubik Light" pitchFamily="2" charset="-79"/>
                <a:cs typeface="Rubik Light" pitchFamily="2" charset="-79"/>
              </a:rPr>
              <a:t>4 brush heads; 6 tooth surfaces brushed at once</a:t>
            </a:r>
          </a:p>
          <a:p>
            <a:pPr>
              <a:lnSpc>
                <a:spcPct val="150000"/>
              </a:lnSpc>
            </a:pPr>
            <a:r>
              <a:rPr lang="en-US" dirty="0">
                <a:solidFill>
                  <a:schemeClr val="bg1"/>
                </a:solidFill>
                <a:latin typeface="Rubik Light" pitchFamily="2" charset="-79"/>
                <a:cs typeface="Rubik Light" pitchFamily="2" charset="-79"/>
              </a:rPr>
              <a:t>Linear brush head movement</a:t>
            </a:r>
          </a:p>
          <a:p>
            <a:pPr>
              <a:lnSpc>
                <a:spcPct val="150000"/>
              </a:lnSpc>
            </a:pPr>
            <a:r>
              <a:rPr lang="en-US" dirty="0">
                <a:solidFill>
                  <a:schemeClr val="bg1"/>
                </a:solidFill>
                <a:latin typeface="Rubik Light" pitchFamily="2" charset="-79"/>
                <a:cs typeface="Rubik Light" pitchFamily="2" charset="-79"/>
              </a:rPr>
              <a:t>45 degree brushing angle</a:t>
            </a:r>
          </a:p>
          <a:p>
            <a:pPr>
              <a:lnSpc>
                <a:spcPct val="150000"/>
              </a:lnSpc>
            </a:pPr>
            <a:r>
              <a:rPr lang="en-US" dirty="0">
                <a:solidFill>
                  <a:schemeClr val="bg1"/>
                </a:solidFill>
                <a:latin typeface="Rubik Light" pitchFamily="2" charset="-79"/>
                <a:cs typeface="Rubik Light" pitchFamily="2" charset="-79"/>
              </a:rPr>
              <a:t>Gum line penetration </a:t>
            </a:r>
          </a:p>
          <a:p>
            <a:pPr>
              <a:lnSpc>
                <a:spcPct val="150000"/>
              </a:lnSpc>
            </a:pPr>
            <a:r>
              <a:rPr lang="en-US" dirty="0">
                <a:solidFill>
                  <a:schemeClr val="bg1"/>
                </a:solidFill>
                <a:latin typeface="Rubik Light" pitchFamily="2" charset="-79"/>
                <a:cs typeface="Rubik Light" pitchFamily="2" charset="-79"/>
              </a:rPr>
              <a:t>Multi speed functionality</a:t>
            </a:r>
          </a:p>
          <a:p>
            <a:pPr>
              <a:lnSpc>
                <a:spcPct val="150000"/>
              </a:lnSpc>
            </a:pPr>
            <a:r>
              <a:rPr lang="en-US" dirty="0">
                <a:solidFill>
                  <a:schemeClr val="bg1"/>
                </a:solidFill>
                <a:latin typeface="Rubik Light" pitchFamily="2" charset="-79"/>
                <a:cs typeface="Rubik Light" pitchFamily="2" charset="-79"/>
              </a:rPr>
              <a:t>Ergonomic design</a:t>
            </a:r>
          </a:p>
          <a:p>
            <a:pPr>
              <a:lnSpc>
                <a:spcPct val="150000"/>
              </a:lnSpc>
            </a:pPr>
            <a:r>
              <a:rPr lang="en-US" dirty="0">
                <a:solidFill>
                  <a:schemeClr val="bg1"/>
                </a:solidFill>
                <a:latin typeface="Rubik Light" pitchFamily="2" charset="-79"/>
                <a:cs typeface="Rubik Light" pitchFamily="2" charset="-79"/>
              </a:rPr>
              <a:t>Enhanced cleanability</a:t>
            </a:r>
          </a:p>
          <a:p>
            <a:pPr>
              <a:lnSpc>
                <a:spcPct val="150000"/>
              </a:lnSpc>
            </a:pPr>
            <a:r>
              <a:rPr lang="en-US" dirty="0">
                <a:solidFill>
                  <a:schemeClr val="bg1"/>
                </a:solidFill>
                <a:latin typeface="Rubik Light" pitchFamily="2" charset="-79"/>
                <a:cs typeface="Rubik Light" pitchFamily="2" charset="-79"/>
              </a:rPr>
              <a:t>Charging station</a:t>
            </a:r>
          </a:p>
          <a:p>
            <a:pPr>
              <a:lnSpc>
                <a:spcPct val="150000"/>
              </a:lnSpc>
            </a:pPr>
            <a:r>
              <a:rPr lang="en-US" dirty="0">
                <a:solidFill>
                  <a:schemeClr val="bg1"/>
                </a:solidFill>
                <a:latin typeface="Rubik Light" pitchFamily="2" charset="-79"/>
                <a:cs typeface="Rubik Light" pitchFamily="2" charset="-79"/>
              </a:rPr>
              <a:t>On the go carrying case</a:t>
            </a:r>
          </a:p>
        </p:txBody>
      </p:sp>
      <p:pic>
        <p:nvPicPr>
          <p:cNvPr id="8" name="Picture 7">
            <a:extLst>
              <a:ext uri="{FF2B5EF4-FFF2-40B4-BE49-F238E27FC236}">
                <a16:creationId xmlns:a16="http://schemas.microsoft.com/office/drawing/2014/main" id="{82ECA35D-DD59-5043-B172-69E4AAE59935}"/>
              </a:ext>
            </a:extLst>
          </p:cNvPr>
          <p:cNvPicPr>
            <a:picLocks noChangeAspect="1"/>
          </p:cNvPicPr>
          <p:nvPr/>
        </p:nvPicPr>
        <p:blipFill>
          <a:blip r:embed="rId3">
            <a:duotone>
              <a:prstClr val="black"/>
              <a:schemeClr val="bg1">
                <a:tint val="45000"/>
                <a:satMod val="400000"/>
              </a:schemeClr>
            </a:duotone>
          </a:blip>
          <a:stretch>
            <a:fillRect/>
          </a:stretch>
        </p:blipFill>
        <p:spPr>
          <a:xfrm>
            <a:off x="584023" y="6525463"/>
            <a:ext cx="1033762" cy="135419"/>
          </a:xfrm>
          <a:prstGeom prst="rect">
            <a:avLst/>
          </a:prstGeom>
        </p:spPr>
      </p:pic>
      <p:sp>
        <p:nvSpPr>
          <p:cNvPr id="9" name="Slide Number Placeholder 5">
            <a:extLst>
              <a:ext uri="{FF2B5EF4-FFF2-40B4-BE49-F238E27FC236}">
                <a16:creationId xmlns:a16="http://schemas.microsoft.com/office/drawing/2014/main" id="{FF51A956-BBA6-914E-9FBA-1BD7452A5A0E}"/>
              </a:ext>
            </a:extLst>
          </p:cNvPr>
          <p:cNvSpPr txBox="1">
            <a:spLocks/>
          </p:cNvSpPr>
          <p:nvPr/>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bg1"/>
                </a:solidFill>
                <a:latin typeface="Rubik Light" pitchFamily="2" charset="-79"/>
                <a:ea typeface="Open Sans Light" panose="020B0306030504020204" pitchFamily="34" charset="0"/>
                <a:cs typeface="Rubik Light" pitchFamily="2" charset="-79"/>
              </a:rPr>
              <a:pPr algn="ctr"/>
              <a:t>9</a:t>
            </a:fld>
            <a:endParaRPr lang="en-US" sz="1050" b="0" i="0" dirty="0">
              <a:solidFill>
                <a:schemeClr val="bg1"/>
              </a:solidFill>
              <a:latin typeface="Rubik Light" pitchFamily="2" charset="-79"/>
              <a:ea typeface="Open Sans Light" panose="020B0306030504020204" pitchFamily="34" charset="0"/>
              <a:cs typeface="Rubik Light" pitchFamily="2" charset="-79"/>
            </a:endParaRPr>
          </a:p>
        </p:txBody>
      </p:sp>
    </p:spTree>
    <p:extLst>
      <p:ext uri="{BB962C8B-B14F-4D97-AF65-F5344CB8AC3E}">
        <p14:creationId xmlns:p14="http://schemas.microsoft.com/office/powerpoint/2010/main" val="2944308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898A18F-B57C-4943-9E49-AF42A70367EA}"/>
              </a:ext>
            </a:extLst>
          </p:cNvPr>
          <p:cNvSpPr/>
          <p:nvPr/>
        </p:nvSpPr>
        <p:spPr>
          <a:xfrm>
            <a:off x="6306368" y="2606789"/>
            <a:ext cx="5534298" cy="19303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E8F928F-07AB-C340-911F-DA0F142E18F2}"/>
              </a:ext>
            </a:extLst>
          </p:cNvPr>
          <p:cNvSpPr/>
          <p:nvPr/>
        </p:nvSpPr>
        <p:spPr>
          <a:xfrm>
            <a:off x="561702" y="2606789"/>
            <a:ext cx="5534298" cy="19303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A27A6C97-2CF2-8A4D-A0B0-908D5F6B3016}"/>
              </a:ext>
            </a:extLst>
          </p:cNvPr>
          <p:cNvSpPr txBox="1">
            <a:spLocks/>
          </p:cNvSpPr>
          <p:nvPr/>
        </p:nvSpPr>
        <p:spPr>
          <a:xfrm>
            <a:off x="663257" y="439834"/>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latin typeface="Rubik Light" pitchFamily="2" charset="-79"/>
                <a:cs typeface="Rubik Light" pitchFamily="2" charset="-79"/>
              </a:rPr>
              <a:t>Go to Market Strategy</a:t>
            </a:r>
          </a:p>
        </p:txBody>
      </p:sp>
      <p:sp>
        <p:nvSpPr>
          <p:cNvPr id="8" name="Content Placeholder 2">
            <a:extLst>
              <a:ext uri="{FF2B5EF4-FFF2-40B4-BE49-F238E27FC236}">
                <a16:creationId xmlns:a16="http://schemas.microsoft.com/office/drawing/2014/main" id="{11376A41-4B3D-5845-8798-0E9565AB159F}"/>
              </a:ext>
            </a:extLst>
          </p:cNvPr>
          <p:cNvSpPr txBox="1">
            <a:spLocks/>
          </p:cNvSpPr>
          <p:nvPr/>
        </p:nvSpPr>
        <p:spPr>
          <a:xfrm>
            <a:off x="663257" y="2715396"/>
            <a:ext cx="5534298" cy="1336184"/>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600">
                <a:solidFill>
                  <a:schemeClr val="tx1"/>
                </a:solidFill>
                <a:latin typeface="Rubik Light" pitchFamily="2" charset="-79"/>
                <a:ea typeface="Open Sans" panose="020B0606030504020204" pitchFamily="34" charset="0"/>
                <a:cs typeface="Rubik Light" pitchFamily="2" charset="-79"/>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spc="0" dirty="0"/>
              <a:t>Channel Strategy</a:t>
            </a:r>
          </a:p>
          <a:p>
            <a:pPr marL="342900" indent="-342900">
              <a:buFont typeface="+mj-lt"/>
              <a:buAutoNum type="arabicPeriod"/>
            </a:pPr>
            <a:r>
              <a:rPr lang="en-US" sz="1400" spc="0" dirty="0"/>
              <a:t>Direct to Consumer Subscription (Recurring Revenue Model)</a:t>
            </a:r>
          </a:p>
          <a:p>
            <a:pPr marL="342900" indent="-342900">
              <a:buFont typeface="+mj-lt"/>
              <a:buAutoNum type="arabicPeriod"/>
            </a:pPr>
            <a:r>
              <a:rPr lang="en-US" sz="1400" spc="0" dirty="0"/>
              <a:t>Direct to Consumer Point of Sale</a:t>
            </a:r>
          </a:p>
          <a:p>
            <a:pPr marL="342900" indent="-342900">
              <a:buFont typeface="+mj-lt"/>
              <a:buAutoNum type="arabicPeriod"/>
            </a:pPr>
            <a:r>
              <a:rPr lang="en-US" sz="1400" spc="0" dirty="0"/>
              <a:t>Premium Distributorship for Select Foreign Markets</a:t>
            </a:r>
          </a:p>
        </p:txBody>
      </p:sp>
      <p:sp>
        <p:nvSpPr>
          <p:cNvPr id="9" name="TextBox 8">
            <a:extLst>
              <a:ext uri="{FF2B5EF4-FFF2-40B4-BE49-F238E27FC236}">
                <a16:creationId xmlns:a16="http://schemas.microsoft.com/office/drawing/2014/main" id="{4B176DA0-DD31-4B49-8975-8712598E32F6}"/>
              </a:ext>
            </a:extLst>
          </p:cNvPr>
          <p:cNvSpPr txBox="1"/>
          <p:nvPr/>
        </p:nvSpPr>
        <p:spPr>
          <a:xfrm>
            <a:off x="6485523" y="2702539"/>
            <a:ext cx="5440700" cy="1723549"/>
          </a:xfrm>
          <a:prstGeom prst="rect">
            <a:avLst/>
          </a:prstGeom>
          <a:noFill/>
        </p:spPr>
        <p:txBody>
          <a:bodyPr wrap="square" rtlCol="0">
            <a:spAutoFit/>
          </a:bodyPr>
          <a:lstStyle/>
          <a:p>
            <a:r>
              <a:rPr lang="en-US" dirty="0">
                <a:latin typeface="Rubik Light" pitchFamily="2" charset="-79"/>
                <a:cs typeface="Rubik Light" pitchFamily="2" charset="-79"/>
              </a:rPr>
              <a:t>Pricing</a:t>
            </a:r>
            <a:endParaRPr lang="en-US" dirty="0">
              <a:latin typeface="Rubik Light" pitchFamily="2" charset="-79"/>
              <a:ea typeface="Open Sans" panose="020B0606030504020204" pitchFamily="34" charset="0"/>
              <a:cs typeface="Rubik Light" pitchFamily="2" charset="-79"/>
            </a:endParaRPr>
          </a:p>
          <a:p>
            <a:pPr marL="342900" indent="-342900">
              <a:lnSpc>
                <a:spcPct val="90000"/>
              </a:lnSpc>
              <a:spcBef>
                <a:spcPts val="1000"/>
              </a:spcBef>
              <a:buFont typeface="+mj-lt"/>
              <a:buAutoNum type="arabicPeriod"/>
            </a:pPr>
            <a:r>
              <a:rPr lang="en-US" sz="1400" dirty="0">
                <a:latin typeface="Rubik Light" pitchFamily="2" charset="-79"/>
                <a:ea typeface="Open Sans" panose="020B0606030504020204" pitchFamily="34" charset="0"/>
                <a:cs typeface="Rubik Light" pitchFamily="2" charset="-79"/>
              </a:rPr>
              <a:t>$25 per month incl brush, lifetime guarantee, quarterly, recurring brush heads</a:t>
            </a:r>
          </a:p>
          <a:p>
            <a:pPr marL="342900" indent="-342900">
              <a:lnSpc>
                <a:spcPct val="90000"/>
              </a:lnSpc>
              <a:spcBef>
                <a:spcPts val="1000"/>
              </a:spcBef>
              <a:buFont typeface="+mj-lt"/>
              <a:buAutoNum type="arabicPeriod"/>
            </a:pPr>
            <a:r>
              <a:rPr lang="en-US" sz="1400" dirty="0">
                <a:latin typeface="Rubik Light" pitchFamily="2" charset="-79"/>
                <a:ea typeface="Open Sans" panose="020B0606030504020204" pitchFamily="34" charset="0"/>
                <a:cs typeface="Rubik Light" pitchFamily="2" charset="-79"/>
              </a:rPr>
              <a:t>$300 per brush and two sets of brush heads</a:t>
            </a:r>
          </a:p>
          <a:p>
            <a:pPr marL="342900" indent="-342900">
              <a:lnSpc>
                <a:spcPct val="90000"/>
              </a:lnSpc>
              <a:spcBef>
                <a:spcPts val="1000"/>
              </a:spcBef>
              <a:buFont typeface="+mj-lt"/>
              <a:buAutoNum type="arabicPeriod"/>
            </a:pPr>
            <a:r>
              <a:rPr lang="en-US" sz="1400" dirty="0">
                <a:latin typeface="Rubik Light" pitchFamily="2" charset="-79"/>
                <a:ea typeface="Open Sans" panose="020B0606030504020204" pitchFamily="34" charset="0"/>
                <a:cs typeface="Rubik Light" pitchFamily="2" charset="-79"/>
              </a:rPr>
              <a:t>Further ancillary products and income streams to be continuously developed</a:t>
            </a:r>
          </a:p>
        </p:txBody>
      </p:sp>
      <p:sp>
        <p:nvSpPr>
          <p:cNvPr id="10" name="TextBox 9">
            <a:extLst>
              <a:ext uri="{FF2B5EF4-FFF2-40B4-BE49-F238E27FC236}">
                <a16:creationId xmlns:a16="http://schemas.microsoft.com/office/drawing/2014/main" id="{8CD9A424-7D8A-8B4C-B98A-6A9F88D5348E}"/>
              </a:ext>
            </a:extLst>
          </p:cNvPr>
          <p:cNvSpPr txBox="1"/>
          <p:nvPr/>
        </p:nvSpPr>
        <p:spPr>
          <a:xfrm>
            <a:off x="663257" y="1228653"/>
            <a:ext cx="3459607" cy="954107"/>
          </a:xfrm>
          <a:prstGeom prst="rect">
            <a:avLst/>
          </a:prstGeom>
          <a:noFill/>
        </p:spPr>
        <p:txBody>
          <a:bodyPr wrap="square" rtlCol="0">
            <a:spAutoFit/>
          </a:bodyPr>
          <a:lstStyle/>
          <a:p>
            <a:r>
              <a:rPr lang="en-US" sz="1400" dirty="0">
                <a:latin typeface="Rubik Light" pitchFamily="2" charset="-79"/>
                <a:cs typeface="Rubik Light" pitchFamily="2" charset="-79"/>
              </a:rPr>
              <a:t>Brand Promise</a:t>
            </a:r>
          </a:p>
          <a:p>
            <a:endParaRPr lang="en-US" sz="1400" u="sng" dirty="0">
              <a:latin typeface="Rubik Light" pitchFamily="2" charset="-79"/>
              <a:cs typeface="Rubik Light" pitchFamily="2" charset="-79"/>
            </a:endParaRPr>
          </a:p>
          <a:p>
            <a:r>
              <a:rPr lang="en-US" sz="1400" u="sng" dirty="0">
                <a:latin typeface="Rubik Light" pitchFamily="2" charset="-79"/>
                <a:cs typeface="Rubik Light" pitchFamily="2" charset="-79"/>
              </a:rPr>
              <a:t>Provide a self care experience that eclipses the worlds best</a:t>
            </a:r>
          </a:p>
        </p:txBody>
      </p:sp>
      <p:sp>
        <p:nvSpPr>
          <p:cNvPr id="11" name="TextBox 10">
            <a:extLst>
              <a:ext uri="{FF2B5EF4-FFF2-40B4-BE49-F238E27FC236}">
                <a16:creationId xmlns:a16="http://schemas.microsoft.com/office/drawing/2014/main" id="{00468FE7-138C-F44D-9CD5-850122E7AD2C}"/>
              </a:ext>
            </a:extLst>
          </p:cNvPr>
          <p:cNvSpPr txBox="1"/>
          <p:nvPr/>
        </p:nvSpPr>
        <p:spPr>
          <a:xfrm>
            <a:off x="6485523" y="1227101"/>
            <a:ext cx="3103735" cy="738664"/>
          </a:xfrm>
          <a:prstGeom prst="rect">
            <a:avLst/>
          </a:prstGeom>
          <a:noFill/>
        </p:spPr>
        <p:txBody>
          <a:bodyPr wrap="none" rtlCol="0">
            <a:spAutoFit/>
          </a:bodyPr>
          <a:lstStyle/>
          <a:p>
            <a:r>
              <a:rPr lang="en-US" sz="1400" dirty="0">
                <a:latin typeface="Rubik Light" pitchFamily="2" charset="-79"/>
                <a:cs typeface="Rubik Light" pitchFamily="2" charset="-79"/>
              </a:rPr>
              <a:t>Values</a:t>
            </a:r>
          </a:p>
          <a:p>
            <a:endParaRPr lang="en-US" sz="1400" dirty="0">
              <a:latin typeface="Rubik Light" pitchFamily="2" charset="-79"/>
              <a:cs typeface="Rubik Light" pitchFamily="2" charset="-79"/>
            </a:endParaRPr>
          </a:p>
          <a:p>
            <a:r>
              <a:rPr lang="en-US" sz="1400" u="sng" dirty="0">
                <a:latin typeface="Rubik Light" pitchFamily="2" charset="-79"/>
                <a:cs typeface="Rubik Light" pitchFamily="2" charset="-79"/>
              </a:rPr>
              <a:t>Minimal, Functional, Precise, Honest</a:t>
            </a:r>
          </a:p>
        </p:txBody>
      </p:sp>
      <p:sp>
        <p:nvSpPr>
          <p:cNvPr id="13" name="TextBox 12">
            <a:extLst>
              <a:ext uri="{FF2B5EF4-FFF2-40B4-BE49-F238E27FC236}">
                <a16:creationId xmlns:a16="http://schemas.microsoft.com/office/drawing/2014/main" id="{012AD4F4-DB22-8949-9611-F325F2AEE75A}"/>
              </a:ext>
            </a:extLst>
          </p:cNvPr>
          <p:cNvSpPr txBox="1"/>
          <p:nvPr/>
        </p:nvSpPr>
        <p:spPr>
          <a:xfrm>
            <a:off x="6485523" y="5304516"/>
            <a:ext cx="3986989" cy="1169551"/>
          </a:xfrm>
          <a:prstGeom prst="rect">
            <a:avLst/>
          </a:prstGeom>
          <a:noFill/>
        </p:spPr>
        <p:txBody>
          <a:bodyPr wrap="none" rtlCol="0">
            <a:spAutoFit/>
          </a:bodyPr>
          <a:lstStyle/>
          <a:p>
            <a:r>
              <a:rPr lang="en-US" sz="1400" dirty="0">
                <a:latin typeface="Rubik Light" pitchFamily="2" charset="-79"/>
                <a:cs typeface="Rubik Light" pitchFamily="2" charset="-79"/>
              </a:rPr>
              <a:t>Social Media Influencer Gameplan</a:t>
            </a:r>
          </a:p>
          <a:p>
            <a:r>
              <a:rPr lang="en-US" sz="1400" dirty="0">
                <a:latin typeface="Rubik Light" pitchFamily="2" charset="-79"/>
                <a:cs typeface="Rubik Light" pitchFamily="2" charset="-79"/>
              </a:rPr>
              <a:t>Media Platforms – Facebook, Instagram, </a:t>
            </a:r>
            <a:r>
              <a:rPr lang="en-US" sz="1400" dirty="0" err="1">
                <a:latin typeface="Rubik Light" pitchFamily="2" charset="-79"/>
                <a:cs typeface="Rubik Light" pitchFamily="2" charset="-79"/>
              </a:rPr>
              <a:t>TikTok</a:t>
            </a:r>
            <a:endParaRPr lang="en-US" sz="1400" dirty="0">
              <a:latin typeface="Rubik Light" pitchFamily="2" charset="-79"/>
              <a:cs typeface="Rubik Light" pitchFamily="2" charset="-79"/>
            </a:endParaRPr>
          </a:p>
          <a:p>
            <a:r>
              <a:rPr lang="en-US" sz="1400" dirty="0">
                <a:latin typeface="Rubik Light" pitchFamily="2" charset="-79"/>
                <a:cs typeface="Rubik Light" pitchFamily="2" charset="-79"/>
              </a:rPr>
              <a:t>Direct Website exposure</a:t>
            </a:r>
          </a:p>
          <a:p>
            <a:r>
              <a:rPr lang="en-US" sz="1400" dirty="0">
                <a:latin typeface="Rubik Light" pitchFamily="2" charset="-79"/>
                <a:cs typeface="Rubik Light" pitchFamily="2" charset="-79"/>
              </a:rPr>
              <a:t>Paid Advertisements</a:t>
            </a:r>
          </a:p>
          <a:p>
            <a:r>
              <a:rPr lang="en-US" sz="1400" dirty="0">
                <a:latin typeface="Rubik Light" pitchFamily="2" charset="-79"/>
                <a:cs typeface="Rubik Light" pitchFamily="2" charset="-79"/>
              </a:rPr>
              <a:t>Google Ads</a:t>
            </a:r>
          </a:p>
        </p:txBody>
      </p:sp>
      <p:sp>
        <p:nvSpPr>
          <p:cNvPr id="14" name="Content Placeholder 2">
            <a:extLst>
              <a:ext uri="{FF2B5EF4-FFF2-40B4-BE49-F238E27FC236}">
                <a16:creationId xmlns:a16="http://schemas.microsoft.com/office/drawing/2014/main" id="{F5BFEE64-DDBE-E644-B661-8945E4D1D56A}"/>
              </a:ext>
            </a:extLst>
          </p:cNvPr>
          <p:cNvSpPr txBox="1">
            <a:spLocks/>
          </p:cNvSpPr>
          <p:nvPr/>
        </p:nvSpPr>
        <p:spPr>
          <a:xfrm>
            <a:off x="663257" y="5190072"/>
            <a:ext cx="3057164" cy="499773"/>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600">
                <a:solidFill>
                  <a:schemeClr val="tx1"/>
                </a:solidFill>
                <a:latin typeface="Rubik Light" pitchFamily="2" charset="-79"/>
                <a:ea typeface="Open Sans" panose="020B0606030504020204" pitchFamily="34" charset="0"/>
                <a:cs typeface="Rubik Light" pitchFamily="2" charset="-79"/>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spc="0" dirty="0"/>
              <a:t>Marketing Avenues</a:t>
            </a:r>
          </a:p>
        </p:txBody>
      </p:sp>
      <p:cxnSp>
        <p:nvCxnSpPr>
          <p:cNvPr id="4" name="Straight Connector 3">
            <a:extLst>
              <a:ext uri="{FF2B5EF4-FFF2-40B4-BE49-F238E27FC236}">
                <a16:creationId xmlns:a16="http://schemas.microsoft.com/office/drawing/2014/main" id="{73630994-CC95-5F4D-BB45-5C209D372124}"/>
              </a:ext>
            </a:extLst>
          </p:cNvPr>
          <p:cNvCxnSpPr/>
          <p:nvPr/>
        </p:nvCxnSpPr>
        <p:spPr>
          <a:xfrm>
            <a:off x="2966565" y="5439959"/>
            <a:ext cx="33574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952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36" name="Google Shape;277;p18">
            <a:extLst>
              <a:ext uri="{FF2B5EF4-FFF2-40B4-BE49-F238E27FC236}">
                <a16:creationId xmlns:a16="http://schemas.microsoft.com/office/drawing/2014/main" id="{8FCF414E-B8B8-1940-807D-956D721BDA80}"/>
              </a:ext>
            </a:extLst>
          </p:cNvPr>
          <p:cNvSpPr/>
          <p:nvPr/>
        </p:nvSpPr>
        <p:spPr>
          <a:xfrm>
            <a:off x="2678879" y="5106729"/>
            <a:ext cx="7138127" cy="0"/>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32" name="Google Shape;277;p18">
            <a:extLst>
              <a:ext uri="{FF2B5EF4-FFF2-40B4-BE49-F238E27FC236}">
                <a16:creationId xmlns:a16="http://schemas.microsoft.com/office/drawing/2014/main" id="{AE0FA2B8-AADF-114F-BEC1-621A0A04632A}"/>
              </a:ext>
            </a:extLst>
          </p:cNvPr>
          <p:cNvSpPr/>
          <p:nvPr/>
        </p:nvSpPr>
        <p:spPr>
          <a:xfrm>
            <a:off x="2631697" y="4369539"/>
            <a:ext cx="8978002" cy="0"/>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31" name="Google Shape;277;p18">
            <a:extLst>
              <a:ext uri="{FF2B5EF4-FFF2-40B4-BE49-F238E27FC236}">
                <a16:creationId xmlns:a16="http://schemas.microsoft.com/office/drawing/2014/main" id="{4F8B18F4-EF53-024B-B2BB-F16DA73DC728}"/>
              </a:ext>
            </a:extLst>
          </p:cNvPr>
          <p:cNvSpPr/>
          <p:nvPr/>
        </p:nvSpPr>
        <p:spPr>
          <a:xfrm>
            <a:off x="1213021" y="3731585"/>
            <a:ext cx="10396678" cy="0"/>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29" name="Google Shape;277;p18">
            <a:extLst>
              <a:ext uri="{FF2B5EF4-FFF2-40B4-BE49-F238E27FC236}">
                <a16:creationId xmlns:a16="http://schemas.microsoft.com/office/drawing/2014/main" id="{052776A4-0892-494A-B2EB-AE106BF46629}"/>
              </a:ext>
            </a:extLst>
          </p:cNvPr>
          <p:cNvSpPr/>
          <p:nvPr/>
        </p:nvSpPr>
        <p:spPr>
          <a:xfrm>
            <a:off x="2254355" y="3171604"/>
            <a:ext cx="9355343" cy="0"/>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28" name="Google Shape;277;p18">
            <a:extLst>
              <a:ext uri="{FF2B5EF4-FFF2-40B4-BE49-F238E27FC236}">
                <a16:creationId xmlns:a16="http://schemas.microsoft.com/office/drawing/2014/main" id="{C9BB84E1-2AE2-E94D-914D-039620D18C2E}"/>
              </a:ext>
            </a:extLst>
          </p:cNvPr>
          <p:cNvSpPr/>
          <p:nvPr/>
        </p:nvSpPr>
        <p:spPr>
          <a:xfrm>
            <a:off x="354315" y="2484032"/>
            <a:ext cx="11255384" cy="0"/>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27" name="Google Shape;277;p18">
            <a:extLst>
              <a:ext uri="{FF2B5EF4-FFF2-40B4-BE49-F238E27FC236}">
                <a16:creationId xmlns:a16="http://schemas.microsoft.com/office/drawing/2014/main" id="{67B1CB21-61E0-7044-A53D-4B4F5EC0BB77}"/>
              </a:ext>
            </a:extLst>
          </p:cNvPr>
          <p:cNvSpPr/>
          <p:nvPr/>
        </p:nvSpPr>
        <p:spPr>
          <a:xfrm>
            <a:off x="354315" y="1576720"/>
            <a:ext cx="11142102" cy="0"/>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25" name="Google Shape;277;p18">
            <a:extLst>
              <a:ext uri="{FF2B5EF4-FFF2-40B4-BE49-F238E27FC236}">
                <a16:creationId xmlns:a16="http://schemas.microsoft.com/office/drawing/2014/main" id="{4B020138-A06F-6640-8A1E-3F4F211F5C23}"/>
              </a:ext>
            </a:extLst>
          </p:cNvPr>
          <p:cNvSpPr/>
          <p:nvPr/>
        </p:nvSpPr>
        <p:spPr>
          <a:xfrm>
            <a:off x="533697" y="6247957"/>
            <a:ext cx="11076001" cy="0"/>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51" name="Snip Diagonal Corner Rectangle 8"/>
          <p:cNvSpPr/>
          <p:nvPr/>
        </p:nvSpPr>
        <p:spPr>
          <a:xfrm>
            <a:off x="6312770" y="1462710"/>
            <a:ext cx="959416" cy="4150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424" y="0"/>
                </a:lnTo>
                <a:lnTo>
                  <a:pt x="21600" y="3600"/>
                </a:lnTo>
                <a:lnTo>
                  <a:pt x="21600" y="21600"/>
                </a:lnTo>
                <a:lnTo>
                  <a:pt x="1176" y="21600"/>
                </a:lnTo>
                <a:lnTo>
                  <a:pt x="0" y="18000"/>
                </a:lnTo>
                <a:lnTo>
                  <a:pt x="0" y="0"/>
                </a:lnTo>
                <a:close/>
              </a:path>
            </a:pathLst>
          </a:custGeom>
          <a:solidFill>
            <a:srgbClr val="000000"/>
          </a:solidFill>
          <a:ln w="12700">
            <a:solidFill>
              <a:srgbClr val="000000"/>
            </a:solidFill>
            <a:miter/>
          </a:ln>
        </p:spPr>
        <p:txBody>
          <a:bodyPr lIns="22860" rIns="22860" anchor="ct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153" name="Google Shape;274;p18"/>
          <p:cNvSpPr/>
          <p:nvPr/>
        </p:nvSpPr>
        <p:spPr>
          <a:xfrm>
            <a:off x="347226" y="1534905"/>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54" name="Google Shape;275;p18"/>
          <p:cNvSpPr txBox="1"/>
          <p:nvPr/>
        </p:nvSpPr>
        <p:spPr>
          <a:xfrm>
            <a:off x="552784" y="1643689"/>
            <a:ext cx="1552609"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Industrial Design</a:t>
            </a:r>
          </a:p>
        </p:txBody>
      </p:sp>
      <p:sp>
        <p:nvSpPr>
          <p:cNvPr id="155" name="Google Shape;276;p18"/>
          <p:cNvSpPr/>
          <p:nvPr/>
        </p:nvSpPr>
        <p:spPr>
          <a:xfrm>
            <a:off x="1931078" y="1534905"/>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56" name="Google Shape;280;p18"/>
          <p:cNvSpPr txBox="1"/>
          <p:nvPr/>
        </p:nvSpPr>
        <p:spPr>
          <a:xfrm>
            <a:off x="347425" y="1064958"/>
            <a:ext cx="978101"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Q2/3 2021</a:t>
            </a:r>
          </a:p>
        </p:txBody>
      </p:sp>
      <p:sp>
        <p:nvSpPr>
          <p:cNvPr id="157" name="Google Shape;280;p18"/>
          <p:cNvSpPr txBox="1"/>
          <p:nvPr/>
        </p:nvSpPr>
        <p:spPr>
          <a:xfrm>
            <a:off x="1960839" y="1064958"/>
            <a:ext cx="641802"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Q4 2021</a:t>
            </a:r>
          </a:p>
        </p:txBody>
      </p:sp>
      <p:sp>
        <p:nvSpPr>
          <p:cNvPr id="158" name="Google Shape;275;p18"/>
          <p:cNvSpPr txBox="1"/>
          <p:nvPr/>
        </p:nvSpPr>
        <p:spPr>
          <a:xfrm>
            <a:off x="2377710" y="1647137"/>
            <a:ext cx="846866"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Design for Manufacture</a:t>
            </a:r>
          </a:p>
        </p:txBody>
      </p:sp>
      <p:sp>
        <p:nvSpPr>
          <p:cNvPr id="159" name="Google Shape;276;p18"/>
          <p:cNvSpPr/>
          <p:nvPr/>
        </p:nvSpPr>
        <p:spPr>
          <a:xfrm>
            <a:off x="3545103" y="1534905"/>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60" name="Google Shape;280;p18"/>
          <p:cNvSpPr txBox="1"/>
          <p:nvPr/>
        </p:nvSpPr>
        <p:spPr>
          <a:xfrm>
            <a:off x="3504769" y="1064958"/>
            <a:ext cx="641802"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Q1 2022</a:t>
            </a:r>
          </a:p>
        </p:txBody>
      </p:sp>
      <p:sp>
        <p:nvSpPr>
          <p:cNvPr id="161" name="Google Shape;275;p18"/>
          <p:cNvSpPr txBox="1"/>
          <p:nvPr/>
        </p:nvSpPr>
        <p:spPr>
          <a:xfrm>
            <a:off x="4164801" y="1690825"/>
            <a:ext cx="929534"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CM/Tooling</a:t>
            </a:r>
          </a:p>
        </p:txBody>
      </p:sp>
      <p:sp>
        <p:nvSpPr>
          <p:cNvPr id="162" name="Google Shape;276;p18"/>
          <p:cNvSpPr/>
          <p:nvPr/>
        </p:nvSpPr>
        <p:spPr>
          <a:xfrm>
            <a:off x="5159129" y="1534905"/>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63" name="Google Shape;280;p18"/>
          <p:cNvSpPr txBox="1"/>
          <p:nvPr/>
        </p:nvSpPr>
        <p:spPr>
          <a:xfrm>
            <a:off x="5048700" y="1064958"/>
            <a:ext cx="641802"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Q2 2022</a:t>
            </a:r>
          </a:p>
        </p:txBody>
      </p:sp>
      <p:sp>
        <p:nvSpPr>
          <p:cNvPr id="164" name="Google Shape;275;p18"/>
          <p:cNvSpPr txBox="1"/>
          <p:nvPr/>
        </p:nvSpPr>
        <p:spPr>
          <a:xfrm>
            <a:off x="5478743" y="1677047"/>
            <a:ext cx="788936" cy="4402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p>
            <a:pPr marL="85725" indent="-85725" defTabSz="457200">
              <a:buSzPct val="100000"/>
              <a:buFont typeface="Arial"/>
              <a:buChar char="•"/>
              <a:defRPr sz="1400">
                <a:solidFill>
                  <a:srgbClr val="262626"/>
                </a:solidFill>
                <a:latin typeface="Arial"/>
                <a:ea typeface="Arial"/>
                <a:cs typeface="Arial"/>
                <a:sym typeface="Arial"/>
              </a:defRPr>
            </a:pPr>
            <a:r>
              <a:rPr sz="700" dirty="0">
                <a:latin typeface="Rubik Light" pitchFamily="2" charset="-79"/>
                <a:cs typeface="Rubik Light" pitchFamily="2" charset="-79"/>
              </a:rPr>
              <a:t>Testing  </a:t>
            </a:r>
          </a:p>
          <a:p>
            <a:pPr marL="85725" indent="-85725" defTabSz="457200">
              <a:buSzPct val="100000"/>
              <a:buFont typeface="Arial"/>
              <a:buChar char="•"/>
              <a:defRPr sz="1400">
                <a:solidFill>
                  <a:srgbClr val="262626"/>
                </a:solidFill>
                <a:latin typeface="Arial"/>
                <a:ea typeface="Arial"/>
                <a:cs typeface="Arial"/>
                <a:sym typeface="Arial"/>
              </a:defRPr>
            </a:pPr>
            <a:r>
              <a:rPr sz="700" dirty="0">
                <a:latin typeface="Rubik Light" pitchFamily="2" charset="-79"/>
                <a:cs typeface="Rubik Light" pitchFamily="2" charset="-79"/>
              </a:rPr>
              <a:t>Debugging</a:t>
            </a:r>
          </a:p>
          <a:p>
            <a:pPr marL="85725" indent="-85725" defTabSz="457200">
              <a:buSzPct val="100000"/>
              <a:buFont typeface="Arial"/>
              <a:buChar char="•"/>
              <a:defRPr sz="1400">
                <a:solidFill>
                  <a:srgbClr val="262626"/>
                </a:solidFill>
                <a:latin typeface="Arial"/>
                <a:ea typeface="Arial"/>
                <a:cs typeface="Arial"/>
                <a:sym typeface="Arial"/>
              </a:defRPr>
            </a:pPr>
            <a:r>
              <a:rPr sz="700" dirty="0">
                <a:latin typeface="Rubik Light" pitchFamily="2" charset="-79"/>
                <a:cs typeface="Rubik Light" pitchFamily="2" charset="-79"/>
              </a:rPr>
              <a:t>Beta 200 Units</a:t>
            </a:r>
          </a:p>
        </p:txBody>
      </p:sp>
      <p:sp>
        <p:nvSpPr>
          <p:cNvPr id="165" name="Google Shape;280;p18"/>
          <p:cNvSpPr txBox="1"/>
          <p:nvPr/>
        </p:nvSpPr>
        <p:spPr>
          <a:xfrm>
            <a:off x="6592631" y="1064958"/>
            <a:ext cx="641802"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Q3 2022</a:t>
            </a:r>
          </a:p>
        </p:txBody>
      </p:sp>
      <p:sp>
        <p:nvSpPr>
          <p:cNvPr id="167" name="Google Shape;280;p18"/>
          <p:cNvSpPr txBox="1"/>
          <p:nvPr/>
        </p:nvSpPr>
        <p:spPr>
          <a:xfrm>
            <a:off x="8122611" y="1064958"/>
            <a:ext cx="641802"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Q4 2022</a:t>
            </a:r>
          </a:p>
        </p:txBody>
      </p:sp>
      <p:sp>
        <p:nvSpPr>
          <p:cNvPr id="168" name="Google Shape;275;p18"/>
          <p:cNvSpPr txBox="1"/>
          <p:nvPr/>
        </p:nvSpPr>
        <p:spPr>
          <a:xfrm>
            <a:off x="6266321" y="1491849"/>
            <a:ext cx="1006742" cy="410772"/>
          </a:xfrm>
          <a:prstGeom prst="rect">
            <a:avLst/>
          </a:prstGeom>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p>
            <a:pPr algn="ctr" defTabSz="457200">
              <a:defRPr sz="1900" b="1">
                <a:solidFill>
                  <a:srgbClr val="FFC000"/>
                </a:solidFill>
                <a:latin typeface="Arial"/>
                <a:ea typeface="Arial"/>
                <a:cs typeface="Arial"/>
                <a:sym typeface="Arial"/>
              </a:defRPr>
            </a:pPr>
            <a:endParaRPr sz="950" dirty="0">
              <a:latin typeface="Rubik Light" pitchFamily="2" charset="-79"/>
              <a:cs typeface="Rubik Light" pitchFamily="2" charset="-79"/>
            </a:endParaRPr>
          </a:p>
        </p:txBody>
      </p:sp>
      <p:sp>
        <p:nvSpPr>
          <p:cNvPr id="169" name="Google Shape;276;p18"/>
          <p:cNvSpPr/>
          <p:nvPr/>
        </p:nvSpPr>
        <p:spPr>
          <a:xfrm>
            <a:off x="11441634" y="1534905"/>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72" name="Google Shape;280;p18"/>
          <p:cNvSpPr txBox="1"/>
          <p:nvPr/>
        </p:nvSpPr>
        <p:spPr>
          <a:xfrm>
            <a:off x="2154088" y="2887955"/>
            <a:ext cx="3267978"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900" b="1">
                <a:solidFill>
                  <a:srgbClr val="0D0D0D"/>
                </a:solidFill>
                <a:latin typeface="Arial"/>
                <a:ea typeface="Arial"/>
                <a:cs typeface="Arial"/>
                <a:sym typeface="Arial"/>
              </a:defRPr>
            </a:lvl1pPr>
          </a:lstStyle>
          <a:p>
            <a:r>
              <a:rPr sz="1000" b="0" dirty="0">
                <a:latin typeface="Rubik" pitchFamily="2" charset="-79"/>
                <a:cs typeface="Rubik" pitchFamily="2" charset="-79"/>
              </a:rPr>
              <a:t>E-Commerce / Social Media / D2C Marketing</a:t>
            </a:r>
          </a:p>
        </p:txBody>
      </p:sp>
      <p:sp>
        <p:nvSpPr>
          <p:cNvPr id="173" name="Google Shape;278;p18"/>
          <p:cNvSpPr/>
          <p:nvPr/>
        </p:nvSpPr>
        <p:spPr>
          <a:xfrm>
            <a:off x="2233060" y="3131173"/>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74" name="Google Shape;275;p18"/>
          <p:cNvSpPr txBox="1"/>
          <p:nvPr/>
        </p:nvSpPr>
        <p:spPr>
          <a:xfrm>
            <a:off x="2226587" y="3222301"/>
            <a:ext cx="1059580"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UI/UX Wireframe</a:t>
            </a:r>
          </a:p>
        </p:txBody>
      </p:sp>
      <p:sp>
        <p:nvSpPr>
          <p:cNvPr id="175" name="Google Shape;278;p18"/>
          <p:cNvSpPr/>
          <p:nvPr/>
        </p:nvSpPr>
        <p:spPr>
          <a:xfrm>
            <a:off x="3611280" y="3129327"/>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76" name="Google Shape;275;p18"/>
          <p:cNvSpPr txBox="1"/>
          <p:nvPr/>
        </p:nvSpPr>
        <p:spPr>
          <a:xfrm>
            <a:off x="3605182" y="3230194"/>
            <a:ext cx="442278"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Alpha</a:t>
            </a:r>
          </a:p>
        </p:txBody>
      </p:sp>
      <p:sp>
        <p:nvSpPr>
          <p:cNvPr id="177" name="Google Shape;278;p18"/>
          <p:cNvSpPr/>
          <p:nvPr/>
        </p:nvSpPr>
        <p:spPr>
          <a:xfrm>
            <a:off x="4227426" y="3129327"/>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78" name="Google Shape;275;p18"/>
          <p:cNvSpPr txBox="1"/>
          <p:nvPr/>
        </p:nvSpPr>
        <p:spPr>
          <a:xfrm>
            <a:off x="4222891" y="3236136"/>
            <a:ext cx="363978"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Beta</a:t>
            </a:r>
          </a:p>
        </p:txBody>
      </p:sp>
      <p:sp>
        <p:nvSpPr>
          <p:cNvPr id="180" name="Google Shape;278;p18"/>
          <p:cNvSpPr/>
          <p:nvPr/>
        </p:nvSpPr>
        <p:spPr>
          <a:xfrm>
            <a:off x="1151661" y="3691754"/>
            <a:ext cx="82623" cy="88077"/>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82" name="Google Shape;280;p18"/>
          <p:cNvSpPr txBox="1"/>
          <p:nvPr/>
        </p:nvSpPr>
        <p:spPr>
          <a:xfrm>
            <a:off x="1097489" y="3454542"/>
            <a:ext cx="2422939" cy="1911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900" b="1">
                <a:solidFill>
                  <a:srgbClr val="0D0D0D"/>
                </a:solidFill>
                <a:latin typeface="Arial"/>
                <a:ea typeface="Arial"/>
                <a:cs typeface="Arial"/>
                <a:sym typeface="Arial"/>
              </a:defRPr>
            </a:lvl1pPr>
          </a:lstStyle>
          <a:p>
            <a:r>
              <a:rPr sz="1000" b="0" dirty="0">
                <a:latin typeface="Rubik" pitchFamily="2" charset="-79"/>
                <a:cs typeface="Rubik" pitchFamily="2" charset="-79"/>
              </a:rPr>
              <a:t>Accessories</a:t>
            </a:r>
            <a:r>
              <a:rPr lang="en-US" sz="1000" b="0" dirty="0">
                <a:latin typeface="Rubik" pitchFamily="2" charset="-79"/>
                <a:cs typeface="Rubik" pitchFamily="2" charset="-79"/>
              </a:rPr>
              <a:t> / Mouthwash / Toothpaste</a:t>
            </a:r>
            <a:endParaRPr sz="1000" b="0" dirty="0">
              <a:latin typeface="Rubik" pitchFamily="2" charset="-79"/>
              <a:cs typeface="Rubik" pitchFamily="2" charset="-79"/>
            </a:endParaRPr>
          </a:p>
        </p:txBody>
      </p:sp>
      <p:sp>
        <p:nvSpPr>
          <p:cNvPr id="184" name="Google Shape;280;p18"/>
          <p:cNvSpPr txBox="1"/>
          <p:nvPr/>
        </p:nvSpPr>
        <p:spPr>
          <a:xfrm>
            <a:off x="1872714" y="3778927"/>
            <a:ext cx="1098869" cy="2343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POC - Industrial Design</a:t>
            </a:r>
          </a:p>
        </p:txBody>
      </p:sp>
      <p:sp>
        <p:nvSpPr>
          <p:cNvPr id="186" name="Google Shape;280;p18"/>
          <p:cNvSpPr txBox="1"/>
          <p:nvPr/>
        </p:nvSpPr>
        <p:spPr>
          <a:xfrm>
            <a:off x="275708" y="2189609"/>
            <a:ext cx="3244721"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900" b="1">
                <a:solidFill>
                  <a:srgbClr val="0D0D0D"/>
                </a:solidFill>
                <a:latin typeface="Arial"/>
                <a:ea typeface="Arial"/>
                <a:cs typeface="Arial"/>
                <a:sym typeface="Arial"/>
              </a:defRPr>
            </a:lvl1pPr>
          </a:lstStyle>
          <a:p>
            <a:r>
              <a:rPr sz="1000" b="0" dirty="0">
                <a:latin typeface="Rubik" pitchFamily="2" charset="-79"/>
                <a:cs typeface="Rubik" pitchFamily="2" charset="-79"/>
              </a:rPr>
              <a:t>Branding and Packaging</a:t>
            </a:r>
          </a:p>
        </p:txBody>
      </p:sp>
      <p:sp>
        <p:nvSpPr>
          <p:cNvPr id="188" name="Google Shape;280;p18"/>
          <p:cNvSpPr txBox="1"/>
          <p:nvPr/>
        </p:nvSpPr>
        <p:spPr>
          <a:xfrm>
            <a:off x="11288797" y="1064958"/>
            <a:ext cx="641801"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Q2 2023</a:t>
            </a:r>
          </a:p>
        </p:txBody>
      </p:sp>
      <p:sp>
        <p:nvSpPr>
          <p:cNvPr id="189" name="Google Shape;280;p18"/>
          <p:cNvSpPr txBox="1"/>
          <p:nvPr/>
        </p:nvSpPr>
        <p:spPr>
          <a:xfrm>
            <a:off x="9680491" y="1058811"/>
            <a:ext cx="641801"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sz="600" b="0" dirty="0">
                <a:latin typeface="Rubik" pitchFamily="2" charset="-79"/>
                <a:cs typeface="Rubik" pitchFamily="2" charset="-79"/>
              </a:rPr>
              <a:t>Q1 2023</a:t>
            </a:r>
          </a:p>
        </p:txBody>
      </p:sp>
      <p:sp>
        <p:nvSpPr>
          <p:cNvPr id="190" name="Google Shape;280;p18"/>
          <p:cNvSpPr txBox="1"/>
          <p:nvPr/>
        </p:nvSpPr>
        <p:spPr>
          <a:xfrm>
            <a:off x="290961" y="1309756"/>
            <a:ext cx="3244721"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900" b="1">
                <a:solidFill>
                  <a:srgbClr val="0D0D0D"/>
                </a:solidFill>
                <a:latin typeface="Arial"/>
                <a:ea typeface="Arial"/>
                <a:cs typeface="Arial"/>
                <a:sym typeface="Arial"/>
              </a:defRPr>
            </a:lvl1pPr>
          </a:lstStyle>
          <a:p>
            <a:r>
              <a:rPr sz="1000" b="0" dirty="0">
                <a:latin typeface="Rubik" pitchFamily="2" charset="-79"/>
                <a:cs typeface="Rubik" pitchFamily="2" charset="-79"/>
              </a:rPr>
              <a:t>Quatro 1.0</a:t>
            </a:r>
          </a:p>
        </p:txBody>
      </p:sp>
      <p:sp>
        <p:nvSpPr>
          <p:cNvPr id="191" name="Google Shape;280;p18"/>
          <p:cNvSpPr txBox="1"/>
          <p:nvPr/>
        </p:nvSpPr>
        <p:spPr>
          <a:xfrm>
            <a:off x="1059726" y="3786655"/>
            <a:ext cx="846866"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Strategy </a:t>
            </a:r>
          </a:p>
        </p:txBody>
      </p:sp>
      <p:sp>
        <p:nvSpPr>
          <p:cNvPr id="192" name="Google Shape;280;p18"/>
          <p:cNvSpPr txBox="1"/>
          <p:nvPr/>
        </p:nvSpPr>
        <p:spPr>
          <a:xfrm>
            <a:off x="3147351" y="3786605"/>
            <a:ext cx="1552607"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Product Development</a:t>
            </a:r>
          </a:p>
        </p:txBody>
      </p:sp>
      <p:sp>
        <p:nvSpPr>
          <p:cNvPr id="193" name="Straight Arrow Connector 39"/>
          <p:cNvSpPr/>
          <p:nvPr/>
        </p:nvSpPr>
        <p:spPr>
          <a:xfrm>
            <a:off x="6769935" y="1909627"/>
            <a:ext cx="0" cy="453299"/>
          </a:xfrm>
          <a:prstGeom prst="line">
            <a:avLst/>
          </a:prstGeom>
          <a:ln w="6350">
            <a:solidFill>
              <a:srgbClr val="000000"/>
            </a:solidFill>
            <a:miter/>
            <a:tailEnd type="triangle"/>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95" name="Google Shape;280;p18"/>
          <p:cNvSpPr txBox="1"/>
          <p:nvPr/>
        </p:nvSpPr>
        <p:spPr>
          <a:xfrm>
            <a:off x="457125" y="5824178"/>
            <a:ext cx="4407807" cy="2655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000" b="1">
                <a:solidFill>
                  <a:srgbClr val="0D0D0D"/>
                </a:solidFill>
                <a:latin typeface="Arial"/>
                <a:ea typeface="Arial"/>
                <a:cs typeface="Arial"/>
                <a:sym typeface="Arial"/>
              </a:defRPr>
            </a:lvl1pPr>
          </a:lstStyle>
          <a:p>
            <a:r>
              <a:rPr b="0" dirty="0">
                <a:latin typeface="Rubik" pitchFamily="2" charset="-79"/>
                <a:cs typeface="Rubik" pitchFamily="2" charset="-79"/>
              </a:rPr>
              <a:t>Continual Innovation and IP Development</a:t>
            </a:r>
            <a:r>
              <a:rPr lang="en-US" b="0" dirty="0">
                <a:latin typeface="Rubik" pitchFamily="2" charset="-79"/>
                <a:cs typeface="Rubik" pitchFamily="2" charset="-79"/>
              </a:rPr>
              <a:t>: </a:t>
            </a:r>
          </a:p>
          <a:p>
            <a:r>
              <a:rPr lang="en-US" b="0" dirty="0">
                <a:latin typeface="Rubik" pitchFamily="2" charset="-79"/>
                <a:cs typeface="Rubik" pitchFamily="2" charset="-79"/>
              </a:rPr>
              <a:t>Water Jet or Oral Irrigation version, Other “Bathroom Sink” Innovations</a:t>
            </a:r>
            <a:endParaRPr b="0" dirty="0">
              <a:latin typeface="Rubik" pitchFamily="2" charset="-79"/>
              <a:cs typeface="Rubik" pitchFamily="2" charset="-79"/>
            </a:endParaRPr>
          </a:p>
        </p:txBody>
      </p:sp>
      <p:sp>
        <p:nvSpPr>
          <p:cNvPr id="197" name="Google Shape;278;p18"/>
          <p:cNvSpPr/>
          <p:nvPr/>
        </p:nvSpPr>
        <p:spPr>
          <a:xfrm>
            <a:off x="498263" y="6207986"/>
            <a:ext cx="83184" cy="83184"/>
          </a:xfrm>
          <a:prstGeom prst="ellipse">
            <a:avLst/>
          </a:prstGeom>
          <a:solidFill>
            <a:schemeClr val="bg1"/>
          </a:solidFill>
          <a:ln w="12700" cap="flat">
            <a:noFill/>
            <a:miter lim="400000"/>
          </a:ln>
          <a:effectLst/>
        </p:spPr>
        <p:txBody>
          <a:bodyPr wrap="square" lIns="22860" tIns="22860" rIns="22860" bIns="22860" numCol="1" anchor="ctr">
            <a:noAutofit/>
          </a:bodyPr>
          <a:lstStyle/>
          <a:p>
            <a:pPr defTabSz="457200">
              <a:defRPr sz="1800">
                <a:solidFill>
                  <a:srgbClr val="FFFFFF"/>
                </a:solidFill>
                <a:latin typeface="Calibri"/>
                <a:ea typeface="Calibri"/>
                <a:cs typeface="Calibri"/>
                <a:sym typeface="Calibri"/>
              </a:defRPr>
            </a:pPr>
            <a:endParaRPr sz="900"/>
          </a:p>
        </p:txBody>
      </p:sp>
      <p:sp>
        <p:nvSpPr>
          <p:cNvPr id="205" name="Google Shape;275;p18"/>
          <p:cNvSpPr txBox="1"/>
          <p:nvPr/>
        </p:nvSpPr>
        <p:spPr>
          <a:xfrm>
            <a:off x="1734495" y="2570138"/>
            <a:ext cx="1334770"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Design Completion</a:t>
            </a:r>
          </a:p>
        </p:txBody>
      </p:sp>
      <p:sp>
        <p:nvSpPr>
          <p:cNvPr id="206" name="Google Shape;275;p18"/>
          <p:cNvSpPr txBox="1"/>
          <p:nvPr/>
        </p:nvSpPr>
        <p:spPr>
          <a:xfrm>
            <a:off x="4231136" y="2551516"/>
            <a:ext cx="2100439"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Production incl. Approval Processes</a:t>
            </a:r>
          </a:p>
        </p:txBody>
      </p:sp>
      <p:sp>
        <p:nvSpPr>
          <p:cNvPr id="207" name="Google Shape;275;p18"/>
          <p:cNvSpPr txBox="1"/>
          <p:nvPr/>
        </p:nvSpPr>
        <p:spPr>
          <a:xfrm>
            <a:off x="4824774" y="3236126"/>
            <a:ext cx="1307130"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Pre-selling Campaign </a:t>
            </a:r>
          </a:p>
        </p:txBody>
      </p:sp>
      <p:sp>
        <p:nvSpPr>
          <p:cNvPr id="208" name="Google Shape;275;p18"/>
          <p:cNvSpPr txBox="1"/>
          <p:nvPr/>
        </p:nvSpPr>
        <p:spPr>
          <a:xfrm>
            <a:off x="4980206" y="3821029"/>
            <a:ext cx="1059581"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CM/Tooling</a:t>
            </a:r>
          </a:p>
        </p:txBody>
      </p:sp>
      <p:sp>
        <p:nvSpPr>
          <p:cNvPr id="212" name="Google Shape;280;p18"/>
          <p:cNvSpPr txBox="1"/>
          <p:nvPr/>
        </p:nvSpPr>
        <p:spPr>
          <a:xfrm>
            <a:off x="2602124" y="4829990"/>
            <a:ext cx="1445336"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900" b="1">
                <a:solidFill>
                  <a:srgbClr val="0D0D0D"/>
                </a:solidFill>
                <a:latin typeface="Arial"/>
                <a:ea typeface="Arial"/>
                <a:cs typeface="Arial"/>
                <a:sym typeface="Arial"/>
              </a:defRPr>
            </a:lvl1pPr>
          </a:lstStyle>
          <a:p>
            <a:r>
              <a:rPr sz="1000" b="0" dirty="0">
                <a:latin typeface="Rubik" pitchFamily="2" charset="-79"/>
                <a:cs typeface="Rubik" pitchFamily="2" charset="-79"/>
              </a:rPr>
              <a:t>Tongue Cleaner</a:t>
            </a:r>
          </a:p>
        </p:txBody>
      </p:sp>
      <p:sp>
        <p:nvSpPr>
          <p:cNvPr id="214" name="Google Shape;280;p18"/>
          <p:cNvSpPr txBox="1"/>
          <p:nvPr/>
        </p:nvSpPr>
        <p:spPr>
          <a:xfrm>
            <a:off x="3414414" y="5155926"/>
            <a:ext cx="846866" cy="2982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POC - Industrial Design</a:t>
            </a:r>
          </a:p>
        </p:txBody>
      </p:sp>
      <p:sp>
        <p:nvSpPr>
          <p:cNvPr id="216" name="Google Shape;280;p18"/>
          <p:cNvSpPr txBox="1"/>
          <p:nvPr/>
        </p:nvSpPr>
        <p:spPr>
          <a:xfrm>
            <a:off x="2564361" y="5154012"/>
            <a:ext cx="846866"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Strategy </a:t>
            </a:r>
          </a:p>
        </p:txBody>
      </p:sp>
      <p:sp>
        <p:nvSpPr>
          <p:cNvPr id="217" name="Google Shape;280;p18"/>
          <p:cNvSpPr txBox="1"/>
          <p:nvPr/>
        </p:nvSpPr>
        <p:spPr>
          <a:xfrm>
            <a:off x="4465063" y="5162053"/>
            <a:ext cx="1552608"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Product Development</a:t>
            </a:r>
          </a:p>
        </p:txBody>
      </p:sp>
      <p:sp>
        <p:nvSpPr>
          <p:cNvPr id="218" name="Google Shape;275;p18"/>
          <p:cNvSpPr txBox="1"/>
          <p:nvPr/>
        </p:nvSpPr>
        <p:spPr>
          <a:xfrm>
            <a:off x="6592243" y="5165145"/>
            <a:ext cx="942349"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CM/Tooling</a:t>
            </a:r>
          </a:p>
        </p:txBody>
      </p:sp>
      <p:sp>
        <p:nvSpPr>
          <p:cNvPr id="220" name="Google Shape;275;p18"/>
          <p:cNvSpPr txBox="1"/>
          <p:nvPr/>
        </p:nvSpPr>
        <p:spPr>
          <a:xfrm>
            <a:off x="8126894" y="5165145"/>
            <a:ext cx="1552609"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p>
            <a:pPr marL="85725" indent="-85725" defTabSz="457200">
              <a:buSzPct val="100000"/>
              <a:buFont typeface="Arial"/>
              <a:buChar char="•"/>
              <a:defRPr sz="1400">
                <a:solidFill>
                  <a:srgbClr val="262626"/>
                </a:solidFill>
                <a:latin typeface="Arial"/>
                <a:ea typeface="Arial"/>
                <a:cs typeface="Arial"/>
                <a:sym typeface="Arial"/>
              </a:defRPr>
            </a:pPr>
            <a:r>
              <a:rPr sz="700" dirty="0">
                <a:latin typeface="Rubik Light" pitchFamily="2" charset="-79"/>
                <a:cs typeface="Rubik Light" pitchFamily="2" charset="-79"/>
              </a:rPr>
              <a:t>Testing and Debugging</a:t>
            </a:r>
          </a:p>
          <a:p>
            <a:pPr marL="85725" indent="-85725" defTabSz="457200">
              <a:buSzPct val="100000"/>
              <a:buFont typeface="Arial"/>
              <a:buChar char="•"/>
              <a:defRPr sz="1400">
                <a:solidFill>
                  <a:srgbClr val="262626"/>
                </a:solidFill>
                <a:latin typeface="Arial"/>
                <a:ea typeface="Arial"/>
                <a:cs typeface="Arial"/>
                <a:sym typeface="Arial"/>
              </a:defRPr>
            </a:pPr>
            <a:r>
              <a:rPr sz="700" dirty="0">
                <a:latin typeface="Rubik Light" pitchFamily="2" charset="-79"/>
                <a:cs typeface="Rubik Light" pitchFamily="2" charset="-79"/>
              </a:rPr>
              <a:t>Beta 200 Units</a:t>
            </a:r>
          </a:p>
        </p:txBody>
      </p:sp>
      <p:sp>
        <p:nvSpPr>
          <p:cNvPr id="222" name="Google Shape;277;p18"/>
          <p:cNvSpPr/>
          <p:nvPr/>
        </p:nvSpPr>
        <p:spPr>
          <a:xfrm>
            <a:off x="4758366" y="5780123"/>
            <a:ext cx="6784347" cy="1"/>
          </a:xfrm>
          <a:prstGeom prst="line">
            <a:avLst/>
          </a:prstGeom>
          <a:ln>
            <a:solidFill>
              <a:srgbClr val="000000"/>
            </a:solidFill>
            <a:miter/>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225" name="Google Shape;280;p18"/>
          <p:cNvSpPr txBox="1"/>
          <p:nvPr/>
        </p:nvSpPr>
        <p:spPr>
          <a:xfrm>
            <a:off x="4669236" y="5494530"/>
            <a:ext cx="4042573"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900" b="1">
                <a:solidFill>
                  <a:srgbClr val="0D0D0D"/>
                </a:solidFill>
                <a:latin typeface="Arial"/>
                <a:ea typeface="Arial"/>
                <a:cs typeface="Arial"/>
                <a:sym typeface="Arial"/>
              </a:defRPr>
            </a:lvl1pPr>
          </a:lstStyle>
          <a:p>
            <a:r>
              <a:rPr sz="1000" b="0" dirty="0">
                <a:latin typeface="Rubik" pitchFamily="2" charset="-79"/>
                <a:cs typeface="Rubik" pitchFamily="2" charset="-79"/>
              </a:rPr>
              <a:t>Floss Dispenser Cleaner</a:t>
            </a:r>
          </a:p>
        </p:txBody>
      </p:sp>
      <p:sp>
        <p:nvSpPr>
          <p:cNvPr id="227" name="Google Shape;280;p18"/>
          <p:cNvSpPr txBox="1"/>
          <p:nvPr/>
        </p:nvSpPr>
        <p:spPr>
          <a:xfrm>
            <a:off x="5567335" y="5825179"/>
            <a:ext cx="1202600" cy="292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POC - Industrial Design</a:t>
            </a:r>
          </a:p>
        </p:txBody>
      </p:sp>
      <p:sp>
        <p:nvSpPr>
          <p:cNvPr id="229" name="Google Shape;280;p18"/>
          <p:cNvSpPr txBox="1"/>
          <p:nvPr/>
        </p:nvSpPr>
        <p:spPr>
          <a:xfrm>
            <a:off x="4631473" y="5815751"/>
            <a:ext cx="846866"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Strategy </a:t>
            </a:r>
          </a:p>
        </p:txBody>
      </p:sp>
      <p:sp>
        <p:nvSpPr>
          <p:cNvPr id="230" name="Google Shape;275;p18"/>
          <p:cNvSpPr txBox="1"/>
          <p:nvPr/>
        </p:nvSpPr>
        <p:spPr>
          <a:xfrm>
            <a:off x="8659354" y="5829685"/>
            <a:ext cx="846865"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CM/Tooling</a:t>
            </a:r>
          </a:p>
        </p:txBody>
      </p:sp>
      <p:sp>
        <p:nvSpPr>
          <p:cNvPr id="232" name="Google Shape;275;p18"/>
          <p:cNvSpPr txBox="1"/>
          <p:nvPr/>
        </p:nvSpPr>
        <p:spPr>
          <a:xfrm>
            <a:off x="10135151" y="5829685"/>
            <a:ext cx="1552609"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p>
            <a:pPr marL="85725" indent="-85725" defTabSz="457200">
              <a:buSzPct val="100000"/>
              <a:buFont typeface="Arial"/>
              <a:buChar char="•"/>
              <a:defRPr sz="1400">
                <a:solidFill>
                  <a:srgbClr val="262626"/>
                </a:solidFill>
                <a:latin typeface="Arial"/>
                <a:ea typeface="Arial"/>
                <a:cs typeface="Arial"/>
                <a:sym typeface="Arial"/>
              </a:defRPr>
            </a:pPr>
            <a:r>
              <a:rPr sz="700" dirty="0">
                <a:latin typeface="Rubik Light" pitchFamily="2" charset="-79"/>
                <a:cs typeface="Rubik Light" pitchFamily="2" charset="-79"/>
              </a:rPr>
              <a:t>Testing and Debugging</a:t>
            </a:r>
          </a:p>
          <a:p>
            <a:pPr marL="85725" indent="-85725" defTabSz="457200">
              <a:buSzPct val="100000"/>
              <a:buFont typeface="Arial"/>
              <a:buChar char="•"/>
              <a:defRPr sz="1400">
                <a:solidFill>
                  <a:srgbClr val="262626"/>
                </a:solidFill>
                <a:latin typeface="Arial"/>
                <a:ea typeface="Arial"/>
                <a:cs typeface="Arial"/>
                <a:sym typeface="Arial"/>
              </a:defRPr>
            </a:pPr>
            <a:r>
              <a:rPr sz="700" dirty="0">
                <a:latin typeface="Rubik Light" pitchFamily="2" charset="-79"/>
                <a:cs typeface="Rubik Light" pitchFamily="2" charset="-79"/>
              </a:rPr>
              <a:t>Beta 200 Units</a:t>
            </a:r>
          </a:p>
        </p:txBody>
      </p:sp>
      <p:sp>
        <p:nvSpPr>
          <p:cNvPr id="234" name="Snip Diagonal Corner Rectangle 100"/>
          <p:cNvSpPr/>
          <p:nvPr/>
        </p:nvSpPr>
        <p:spPr>
          <a:xfrm>
            <a:off x="11265193" y="5666681"/>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solidFill>
              <a:srgbClr val="000000"/>
            </a:solid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35" name="Google Shape;275;p18"/>
          <p:cNvSpPr txBox="1"/>
          <p:nvPr/>
        </p:nvSpPr>
        <p:spPr>
          <a:xfrm>
            <a:off x="11330192" y="5691844"/>
            <a:ext cx="729412"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40" name="Snip Diagonal Corner Rectangle 100"/>
          <p:cNvSpPr/>
          <p:nvPr/>
        </p:nvSpPr>
        <p:spPr>
          <a:xfrm>
            <a:off x="6487873" y="3629817"/>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solidFill>
              <a:srgbClr val="000000"/>
            </a:solid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41" name="Google Shape;275;p18"/>
          <p:cNvSpPr txBox="1"/>
          <p:nvPr/>
        </p:nvSpPr>
        <p:spPr>
          <a:xfrm>
            <a:off x="6542941" y="3654980"/>
            <a:ext cx="1059581"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43" name="Snip Diagonal Corner Rectangle 100"/>
          <p:cNvSpPr/>
          <p:nvPr/>
        </p:nvSpPr>
        <p:spPr>
          <a:xfrm>
            <a:off x="6477262" y="3032110"/>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solidFill>
              <a:srgbClr val="000000"/>
            </a:solid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44" name="Google Shape;275;p18"/>
          <p:cNvSpPr txBox="1"/>
          <p:nvPr/>
        </p:nvSpPr>
        <p:spPr>
          <a:xfrm>
            <a:off x="6556288" y="3057273"/>
            <a:ext cx="1059581"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46" name="Snip Diagonal Corner Rectangle 100"/>
          <p:cNvSpPr/>
          <p:nvPr/>
        </p:nvSpPr>
        <p:spPr>
          <a:xfrm>
            <a:off x="6477262" y="2365534"/>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solidFill>
              <a:srgbClr val="000000"/>
            </a:solid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47" name="Google Shape;275;p18"/>
          <p:cNvSpPr txBox="1"/>
          <p:nvPr/>
        </p:nvSpPr>
        <p:spPr>
          <a:xfrm>
            <a:off x="6542942" y="2390697"/>
            <a:ext cx="1059581"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52" name="Google Shape;280;p18"/>
          <p:cNvSpPr txBox="1"/>
          <p:nvPr/>
        </p:nvSpPr>
        <p:spPr>
          <a:xfrm>
            <a:off x="2598789" y="4083279"/>
            <a:ext cx="1059580"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algn="l" defTabSz="914400">
              <a:defRPr sz="1900" b="1">
                <a:solidFill>
                  <a:srgbClr val="0D0D0D"/>
                </a:solidFill>
                <a:latin typeface="Arial"/>
                <a:ea typeface="Arial"/>
                <a:cs typeface="Arial"/>
                <a:sym typeface="Arial"/>
              </a:defRPr>
            </a:lvl1pPr>
          </a:lstStyle>
          <a:p>
            <a:r>
              <a:rPr sz="1000" b="0" dirty="0">
                <a:latin typeface="Rubik" pitchFamily="2" charset="-79"/>
                <a:cs typeface="Rubik" pitchFamily="2" charset="-79"/>
              </a:rPr>
              <a:t>Artisan Series</a:t>
            </a:r>
          </a:p>
        </p:txBody>
      </p:sp>
      <p:sp>
        <p:nvSpPr>
          <p:cNvPr id="254" name="Google Shape;280;p18"/>
          <p:cNvSpPr txBox="1"/>
          <p:nvPr/>
        </p:nvSpPr>
        <p:spPr>
          <a:xfrm>
            <a:off x="4155360" y="4426623"/>
            <a:ext cx="846866"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Design  Development </a:t>
            </a:r>
          </a:p>
        </p:txBody>
      </p:sp>
      <p:sp>
        <p:nvSpPr>
          <p:cNvPr id="256" name="Google Shape;280;p18"/>
          <p:cNvSpPr txBox="1"/>
          <p:nvPr/>
        </p:nvSpPr>
        <p:spPr>
          <a:xfrm>
            <a:off x="2923491" y="4413106"/>
            <a:ext cx="846866"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Strategy </a:t>
            </a:r>
          </a:p>
        </p:txBody>
      </p:sp>
      <p:sp>
        <p:nvSpPr>
          <p:cNvPr id="257" name="Google Shape;280;p18"/>
          <p:cNvSpPr txBox="1"/>
          <p:nvPr/>
        </p:nvSpPr>
        <p:spPr>
          <a:xfrm>
            <a:off x="5386472" y="4453721"/>
            <a:ext cx="1552607" cy="223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defTabSz="914400">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Product Development</a:t>
            </a:r>
          </a:p>
        </p:txBody>
      </p:sp>
      <p:sp>
        <p:nvSpPr>
          <p:cNvPr id="258" name="Google Shape;275;p18"/>
          <p:cNvSpPr txBox="1"/>
          <p:nvPr/>
        </p:nvSpPr>
        <p:spPr>
          <a:xfrm>
            <a:off x="7036409" y="4420240"/>
            <a:ext cx="942349"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Production</a:t>
            </a:r>
          </a:p>
        </p:txBody>
      </p:sp>
      <p:sp>
        <p:nvSpPr>
          <p:cNvPr id="259" name="Snip Diagonal Corner Rectangle 100"/>
          <p:cNvSpPr/>
          <p:nvPr/>
        </p:nvSpPr>
        <p:spPr>
          <a:xfrm>
            <a:off x="7989172" y="4258553"/>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no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60" name="Google Shape;275;p18"/>
          <p:cNvSpPr txBox="1"/>
          <p:nvPr/>
        </p:nvSpPr>
        <p:spPr>
          <a:xfrm>
            <a:off x="8045985" y="4283716"/>
            <a:ext cx="1059581"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62" name="Snip Diagonal Corner Rectangle 100"/>
          <p:cNvSpPr/>
          <p:nvPr/>
        </p:nvSpPr>
        <p:spPr>
          <a:xfrm>
            <a:off x="10243453" y="4250660"/>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solidFill>
              <a:srgbClr val="000000"/>
            </a:solid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63" name="Google Shape;275;p18"/>
          <p:cNvSpPr txBox="1"/>
          <p:nvPr/>
        </p:nvSpPr>
        <p:spPr>
          <a:xfrm>
            <a:off x="10307526" y="4275823"/>
            <a:ext cx="717313"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65" name="Snip Diagonal Corner Rectangle 100"/>
          <p:cNvSpPr/>
          <p:nvPr/>
        </p:nvSpPr>
        <p:spPr>
          <a:xfrm>
            <a:off x="11275122" y="4252805"/>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solidFill>
              <a:srgbClr val="000000"/>
            </a:solid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66" name="Google Shape;275;p18"/>
          <p:cNvSpPr txBox="1"/>
          <p:nvPr/>
        </p:nvSpPr>
        <p:spPr>
          <a:xfrm>
            <a:off x="11341573" y="4277968"/>
            <a:ext cx="714935"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68" name="Snip Diagonal Corner Rectangle 100"/>
          <p:cNvSpPr/>
          <p:nvPr/>
        </p:nvSpPr>
        <p:spPr>
          <a:xfrm>
            <a:off x="9116313" y="4259717"/>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no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69" name="Google Shape;275;p18"/>
          <p:cNvSpPr txBox="1"/>
          <p:nvPr/>
        </p:nvSpPr>
        <p:spPr>
          <a:xfrm>
            <a:off x="9182130" y="4284880"/>
            <a:ext cx="777670"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
        <p:nvSpPr>
          <p:cNvPr id="271" name="Google Shape;278;p18"/>
          <p:cNvSpPr/>
          <p:nvPr/>
        </p:nvSpPr>
        <p:spPr>
          <a:xfrm>
            <a:off x="4819936" y="3128810"/>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72" name="Google Shape;275;p18"/>
          <p:cNvSpPr txBox="1"/>
          <p:nvPr/>
        </p:nvSpPr>
        <p:spPr>
          <a:xfrm>
            <a:off x="6936442" y="5814722"/>
            <a:ext cx="846866" cy="235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lstStyle>
            <a:lvl1pPr marL="171450" indent="-171450" algn="l" defTabSz="914400">
              <a:buSzPct val="100000"/>
              <a:buFont typeface="Arial"/>
              <a:buChar char="•"/>
              <a:defRPr sz="1400">
                <a:solidFill>
                  <a:srgbClr val="262626"/>
                </a:solidFill>
                <a:latin typeface="Arial"/>
                <a:ea typeface="Arial"/>
                <a:cs typeface="Arial"/>
                <a:sym typeface="Arial"/>
              </a:defRPr>
            </a:lvl1pPr>
          </a:lstStyle>
          <a:p>
            <a:r>
              <a:rPr sz="700" dirty="0">
                <a:latin typeface="Rubik Light" pitchFamily="2" charset="-79"/>
                <a:cs typeface="Rubik Light" pitchFamily="2" charset="-79"/>
              </a:rPr>
              <a:t>Design for Manufacture</a:t>
            </a:r>
          </a:p>
        </p:txBody>
      </p:sp>
      <p:sp>
        <p:nvSpPr>
          <p:cNvPr id="124" name="Straight Arrow Connector 39">
            <a:extLst>
              <a:ext uri="{FF2B5EF4-FFF2-40B4-BE49-F238E27FC236}">
                <a16:creationId xmlns:a16="http://schemas.microsoft.com/office/drawing/2014/main" id="{FA87E093-6AD4-A243-901B-E4A8B70A85D4}"/>
              </a:ext>
            </a:extLst>
          </p:cNvPr>
          <p:cNvSpPr/>
          <p:nvPr/>
        </p:nvSpPr>
        <p:spPr>
          <a:xfrm>
            <a:off x="6769935" y="2628154"/>
            <a:ext cx="0" cy="989415"/>
          </a:xfrm>
          <a:prstGeom prst="line">
            <a:avLst/>
          </a:prstGeom>
          <a:ln w="6350">
            <a:solidFill>
              <a:srgbClr val="000000"/>
            </a:solidFill>
            <a:miter/>
            <a:tailEnd type="triangle"/>
          </a:ln>
        </p:spPr>
        <p:txBody>
          <a:bodyPr lIns="22860" rIns="22860"/>
          <a:lstStyle/>
          <a:p>
            <a:pPr defTabSz="457200">
              <a:defRPr sz="1800">
                <a:solidFill>
                  <a:srgbClr val="000000"/>
                </a:solidFill>
                <a:latin typeface="Arial"/>
                <a:ea typeface="Arial"/>
                <a:cs typeface="Arial"/>
                <a:sym typeface="Arial"/>
              </a:defRPr>
            </a:pPr>
            <a:endParaRPr sz="900" dirty="0">
              <a:latin typeface="Rubik Light" pitchFamily="2" charset="-79"/>
              <a:cs typeface="Rubik Light" pitchFamily="2" charset="-79"/>
            </a:endParaRPr>
          </a:p>
        </p:txBody>
      </p:sp>
      <p:sp>
        <p:nvSpPr>
          <p:cNvPr id="133" name="Google Shape;274;p18">
            <a:extLst>
              <a:ext uri="{FF2B5EF4-FFF2-40B4-BE49-F238E27FC236}">
                <a16:creationId xmlns:a16="http://schemas.microsoft.com/office/drawing/2014/main" id="{754AD5DC-C41D-734D-8D1A-715FB8C4224F}"/>
              </a:ext>
            </a:extLst>
          </p:cNvPr>
          <p:cNvSpPr/>
          <p:nvPr/>
        </p:nvSpPr>
        <p:spPr>
          <a:xfrm>
            <a:off x="347226" y="2442217"/>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34" name="Google Shape;274;p18">
            <a:extLst>
              <a:ext uri="{FF2B5EF4-FFF2-40B4-BE49-F238E27FC236}">
                <a16:creationId xmlns:a16="http://schemas.microsoft.com/office/drawing/2014/main" id="{1429E51E-8932-BE43-85D3-D554B9F2023B}"/>
              </a:ext>
            </a:extLst>
          </p:cNvPr>
          <p:cNvSpPr/>
          <p:nvPr/>
        </p:nvSpPr>
        <p:spPr>
          <a:xfrm>
            <a:off x="3607877" y="2442217"/>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47" name="Google Shape;276;p18">
            <a:extLst>
              <a:ext uri="{FF2B5EF4-FFF2-40B4-BE49-F238E27FC236}">
                <a16:creationId xmlns:a16="http://schemas.microsoft.com/office/drawing/2014/main" id="{68E494D7-19D5-D74A-B853-219FB1CE48C3}"/>
              </a:ext>
            </a:extLst>
          </p:cNvPr>
          <p:cNvSpPr/>
          <p:nvPr/>
        </p:nvSpPr>
        <p:spPr>
          <a:xfrm>
            <a:off x="8242542" y="1534905"/>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48" name="Google Shape;276;p18">
            <a:extLst>
              <a:ext uri="{FF2B5EF4-FFF2-40B4-BE49-F238E27FC236}">
                <a16:creationId xmlns:a16="http://schemas.microsoft.com/office/drawing/2014/main" id="{05E2F0E8-FBA9-3D4C-AB00-347136969FFD}"/>
              </a:ext>
            </a:extLst>
          </p:cNvPr>
          <p:cNvSpPr/>
          <p:nvPr/>
        </p:nvSpPr>
        <p:spPr>
          <a:xfrm>
            <a:off x="9817006" y="1534905"/>
            <a:ext cx="83336"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150" name="Google Shape;278;p18">
            <a:extLst>
              <a:ext uri="{FF2B5EF4-FFF2-40B4-BE49-F238E27FC236}">
                <a16:creationId xmlns:a16="http://schemas.microsoft.com/office/drawing/2014/main" id="{0555433E-2372-9145-8A82-A8CE0E875C1A}"/>
              </a:ext>
            </a:extLst>
          </p:cNvPr>
          <p:cNvSpPr/>
          <p:nvPr/>
        </p:nvSpPr>
        <p:spPr>
          <a:xfrm>
            <a:off x="2755980" y="3686635"/>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73" name="Google Shape;278;p18">
            <a:extLst>
              <a:ext uri="{FF2B5EF4-FFF2-40B4-BE49-F238E27FC236}">
                <a16:creationId xmlns:a16="http://schemas.microsoft.com/office/drawing/2014/main" id="{0C0B7050-6E73-1E49-B952-48ECD98199F4}"/>
              </a:ext>
            </a:extLst>
          </p:cNvPr>
          <p:cNvSpPr/>
          <p:nvPr/>
        </p:nvSpPr>
        <p:spPr>
          <a:xfrm>
            <a:off x="2615444" y="4327042"/>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75" name="Google Shape;278;p18">
            <a:extLst>
              <a:ext uri="{FF2B5EF4-FFF2-40B4-BE49-F238E27FC236}">
                <a16:creationId xmlns:a16="http://schemas.microsoft.com/office/drawing/2014/main" id="{93916BB7-0076-D846-99E5-F42FE796B520}"/>
              </a:ext>
            </a:extLst>
          </p:cNvPr>
          <p:cNvSpPr/>
          <p:nvPr/>
        </p:nvSpPr>
        <p:spPr>
          <a:xfrm>
            <a:off x="2615444" y="506194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76" name="Google Shape;278;p18">
            <a:extLst>
              <a:ext uri="{FF2B5EF4-FFF2-40B4-BE49-F238E27FC236}">
                <a16:creationId xmlns:a16="http://schemas.microsoft.com/office/drawing/2014/main" id="{098BB709-372A-BA4B-AFC4-6C5241CB1965}"/>
              </a:ext>
            </a:extLst>
          </p:cNvPr>
          <p:cNvSpPr/>
          <p:nvPr/>
        </p:nvSpPr>
        <p:spPr>
          <a:xfrm>
            <a:off x="3421471" y="506194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77" name="Google Shape;278;p18">
            <a:extLst>
              <a:ext uri="{FF2B5EF4-FFF2-40B4-BE49-F238E27FC236}">
                <a16:creationId xmlns:a16="http://schemas.microsoft.com/office/drawing/2014/main" id="{CC8FCCDC-7E61-6648-9A4F-68F718D544AE}"/>
              </a:ext>
            </a:extLst>
          </p:cNvPr>
          <p:cNvSpPr/>
          <p:nvPr/>
        </p:nvSpPr>
        <p:spPr>
          <a:xfrm>
            <a:off x="4467951" y="506194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78" name="Google Shape;278;p18">
            <a:extLst>
              <a:ext uri="{FF2B5EF4-FFF2-40B4-BE49-F238E27FC236}">
                <a16:creationId xmlns:a16="http://schemas.microsoft.com/office/drawing/2014/main" id="{A1012C3E-A3D2-A047-98B8-A26CBCDC13CD}"/>
              </a:ext>
            </a:extLst>
          </p:cNvPr>
          <p:cNvSpPr/>
          <p:nvPr/>
        </p:nvSpPr>
        <p:spPr>
          <a:xfrm>
            <a:off x="5883774" y="506194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79" name="Google Shape;278;p18">
            <a:extLst>
              <a:ext uri="{FF2B5EF4-FFF2-40B4-BE49-F238E27FC236}">
                <a16:creationId xmlns:a16="http://schemas.microsoft.com/office/drawing/2014/main" id="{7815CA6A-7780-BB46-9F7B-4EF625EDEF6F}"/>
              </a:ext>
            </a:extLst>
          </p:cNvPr>
          <p:cNvSpPr/>
          <p:nvPr/>
        </p:nvSpPr>
        <p:spPr>
          <a:xfrm>
            <a:off x="7658191" y="506194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81" name="Google Shape;278;p18">
            <a:extLst>
              <a:ext uri="{FF2B5EF4-FFF2-40B4-BE49-F238E27FC236}">
                <a16:creationId xmlns:a16="http://schemas.microsoft.com/office/drawing/2014/main" id="{9BEE0FCD-9FDA-A14B-92DD-6640CBBEAD07}"/>
              </a:ext>
            </a:extLst>
          </p:cNvPr>
          <p:cNvSpPr/>
          <p:nvPr/>
        </p:nvSpPr>
        <p:spPr>
          <a:xfrm>
            <a:off x="4707134" y="574012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82" name="Google Shape;278;p18">
            <a:extLst>
              <a:ext uri="{FF2B5EF4-FFF2-40B4-BE49-F238E27FC236}">
                <a16:creationId xmlns:a16="http://schemas.microsoft.com/office/drawing/2014/main" id="{8BC4EEC5-6DC5-9742-9E83-DA06D3989E21}"/>
              </a:ext>
            </a:extLst>
          </p:cNvPr>
          <p:cNvSpPr/>
          <p:nvPr/>
        </p:nvSpPr>
        <p:spPr>
          <a:xfrm>
            <a:off x="5552954" y="574012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83" name="Google Shape;278;p18">
            <a:extLst>
              <a:ext uri="{FF2B5EF4-FFF2-40B4-BE49-F238E27FC236}">
                <a16:creationId xmlns:a16="http://schemas.microsoft.com/office/drawing/2014/main" id="{0076C795-BDF3-0045-A69D-E33C6463291D}"/>
              </a:ext>
            </a:extLst>
          </p:cNvPr>
          <p:cNvSpPr/>
          <p:nvPr/>
        </p:nvSpPr>
        <p:spPr>
          <a:xfrm>
            <a:off x="6494024" y="574012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84" name="Google Shape;278;p18">
            <a:extLst>
              <a:ext uri="{FF2B5EF4-FFF2-40B4-BE49-F238E27FC236}">
                <a16:creationId xmlns:a16="http://schemas.microsoft.com/office/drawing/2014/main" id="{2F58B4CA-FF9E-1F40-B7C2-9543130F44CD}"/>
              </a:ext>
            </a:extLst>
          </p:cNvPr>
          <p:cNvSpPr/>
          <p:nvPr/>
        </p:nvSpPr>
        <p:spPr>
          <a:xfrm>
            <a:off x="8018024" y="574012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85" name="Google Shape;278;p18">
            <a:extLst>
              <a:ext uri="{FF2B5EF4-FFF2-40B4-BE49-F238E27FC236}">
                <a16:creationId xmlns:a16="http://schemas.microsoft.com/office/drawing/2014/main" id="{CE0DFB19-DF97-5447-97BA-7728A7557377}"/>
              </a:ext>
            </a:extLst>
          </p:cNvPr>
          <p:cNvSpPr/>
          <p:nvPr/>
        </p:nvSpPr>
        <p:spPr>
          <a:xfrm>
            <a:off x="9959799" y="574012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87" name="Google Shape;278;p18">
            <a:extLst>
              <a:ext uri="{FF2B5EF4-FFF2-40B4-BE49-F238E27FC236}">
                <a16:creationId xmlns:a16="http://schemas.microsoft.com/office/drawing/2014/main" id="{A6209A23-16A6-4345-AD16-1D73DB133847}"/>
              </a:ext>
            </a:extLst>
          </p:cNvPr>
          <p:cNvSpPr/>
          <p:nvPr/>
        </p:nvSpPr>
        <p:spPr>
          <a:xfrm>
            <a:off x="11571429" y="6204949"/>
            <a:ext cx="83184" cy="83184"/>
          </a:xfrm>
          <a:prstGeom prst="ellipse">
            <a:avLst/>
          </a:prstGeom>
          <a:solidFill>
            <a:schemeClr val="bg1"/>
          </a:solidFill>
          <a:ln w="12700">
            <a:miter lim="400000"/>
          </a:ln>
        </p:spPr>
        <p:txBody>
          <a:bodyPr lIns="22860" rIns="22860" anchor="ctr"/>
          <a:lstStyle/>
          <a:p>
            <a:pPr defTabSz="457200">
              <a:defRPr sz="1800">
                <a:solidFill>
                  <a:srgbClr val="FFFFFF"/>
                </a:solidFill>
                <a:latin typeface="Calibri"/>
                <a:ea typeface="Calibri"/>
                <a:cs typeface="Calibri"/>
                <a:sym typeface="Calibri"/>
              </a:defRPr>
            </a:pPr>
            <a:endParaRPr sz="900"/>
          </a:p>
        </p:txBody>
      </p:sp>
      <p:sp>
        <p:nvSpPr>
          <p:cNvPr id="288" name="Google Shape;275;p18">
            <a:extLst>
              <a:ext uri="{FF2B5EF4-FFF2-40B4-BE49-F238E27FC236}">
                <a16:creationId xmlns:a16="http://schemas.microsoft.com/office/drawing/2014/main" id="{61A07AA6-D89A-0E4D-A105-1EBF0CC7369D}"/>
              </a:ext>
            </a:extLst>
          </p:cNvPr>
          <p:cNvSpPr txBox="1"/>
          <p:nvPr/>
        </p:nvSpPr>
        <p:spPr>
          <a:xfrm>
            <a:off x="6250512" y="1520124"/>
            <a:ext cx="1059581"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pPr algn="ctr"/>
            <a:r>
              <a:rPr lang="en-US" sz="950" b="0" dirty="0">
                <a:solidFill>
                  <a:schemeClr val="tx1"/>
                </a:solidFill>
                <a:latin typeface="Rubik Light" pitchFamily="2" charset="-79"/>
                <a:cs typeface="Rubik Light" pitchFamily="2" charset="-79"/>
              </a:rPr>
              <a:t>Quatro 1.0</a:t>
            </a:r>
          </a:p>
          <a:p>
            <a:pPr algn="ctr"/>
            <a:r>
              <a:rPr lang="en-US" sz="950" b="0" dirty="0">
                <a:solidFill>
                  <a:schemeClr val="tx1"/>
                </a:solidFill>
                <a:latin typeface="Rubik Light" pitchFamily="2" charset="-79"/>
                <a:cs typeface="Rubik Light" pitchFamily="2" charset="-79"/>
              </a:rPr>
              <a:t>Launch</a:t>
            </a:r>
            <a:endParaRPr sz="950" b="0" dirty="0">
              <a:solidFill>
                <a:schemeClr val="tx1"/>
              </a:solidFill>
              <a:latin typeface="Rubik Light" pitchFamily="2" charset="-79"/>
              <a:cs typeface="Rubik Light" pitchFamily="2" charset="-79"/>
            </a:endParaRPr>
          </a:p>
        </p:txBody>
      </p:sp>
      <p:sp>
        <p:nvSpPr>
          <p:cNvPr id="289" name="Slide Number Placeholder 5">
            <a:extLst>
              <a:ext uri="{FF2B5EF4-FFF2-40B4-BE49-F238E27FC236}">
                <a16:creationId xmlns:a16="http://schemas.microsoft.com/office/drawing/2014/main" id="{41CE4B38-72D2-1944-B80A-9D7B24A37C5C}"/>
              </a:ext>
            </a:extLst>
          </p:cNvPr>
          <p:cNvSpPr txBox="1">
            <a:spLocks/>
          </p:cNvSpPr>
          <p:nvPr/>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bg1"/>
                </a:solidFill>
                <a:latin typeface="Rubik Light" pitchFamily="2" charset="-79"/>
                <a:ea typeface="Open Sans Light" panose="020B0306030504020204" pitchFamily="34" charset="0"/>
                <a:cs typeface="Rubik Light" pitchFamily="2" charset="-79"/>
              </a:rPr>
              <a:pPr algn="ctr"/>
              <a:t>11</a:t>
            </a:fld>
            <a:endParaRPr lang="en-US" sz="1050" b="0" i="0" dirty="0">
              <a:solidFill>
                <a:schemeClr val="bg1"/>
              </a:solidFill>
              <a:latin typeface="Rubik Light" pitchFamily="2" charset="-79"/>
              <a:ea typeface="Open Sans Light" panose="020B0306030504020204" pitchFamily="34" charset="0"/>
              <a:cs typeface="Rubik Light" pitchFamily="2" charset="-79"/>
            </a:endParaRPr>
          </a:p>
        </p:txBody>
      </p:sp>
      <p:sp>
        <p:nvSpPr>
          <p:cNvPr id="111" name="Title 1">
            <a:extLst>
              <a:ext uri="{FF2B5EF4-FFF2-40B4-BE49-F238E27FC236}">
                <a16:creationId xmlns:a16="http://schemas.microsoft.com/office/drawing/2014/main" id="{1C546153-642E-7B49-ACFA-B93FD80AED17}"/>
              </a:ext>
            </a:extLst>
          </p:cNvPr>
          <p:cNvSpPr txBox="1">
            <a:spLocks/>
          </p:cNvSpPr>
          <p:nvPr/>
        </p:nvSpPr>
        <p:spPr>
          <a:xfrm>
            <a:off x="663257" y="271210"/>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solidFill>
                  <a:schemeClr val="bg1"/>
                </a:solidFill>
                <a:latin typeface="Rubik Light" pitchFamily="2" charset="-79"/>
                <a:cs typeface="Rubik Light" pitchFamily="2" charset="-79"/>
              </a:rPr>
              <a:t>Quatro Development Roadmap</a:t>
            </a:r>
          </a:p>
        </p:txBody>
      </p:sp>
      <p:sp>
        <p:nvSpPr>
          <p:cNvPr id="237" name="Snip Diagonal Corner Rectangle 100"/>
          <p:cNvSpPr/>
          <p:nvPr/>
        </p:nvSpPr>
        <p:spPr>
          <a:xfrm>
            <a:off x="9665652" y="4990096"/>
            <a:ext cx="584860" cy="262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6" y="0"/>
                </a:lnTo>
                <a:lnTo>
                  <a:pt x="21600" y="3600"/>
                </a:lnTo>
                <a:lnTo>
                  <a:pt x="21600" y="21600"/>
                </a:lnTo>
                <a:lnTo>
                  <a:pt x="744" y="21600"/>
                </a:lnTo>
                <a:lnTo>
                  <a:pt x="0" y="18000"/>
                </a:lnTo>
                <a:lnTo>
                  <a:pt x="0" y="0"/>
                </a:lnTo>
                <a:close/>
              </a:path>
            </a:pathLst>
          </a:custGeom>
          <a:solidFill>
            <a:srgbClr val="000000"/>
          </a:solidFill>
          <a:ln w="12700" cap="flat">
            <a:solidFill>
              <a:srgbClr val="000000"/>
            </a:solidFill>
            <a:prstDash val="solid"/>
            <a:miter lim="800000"/>
          </a:ln>
          <a:effectLst/>
        </p:spPr>
        <p:txBody>
          <a:bodyPr wrap="square" lIns="22860" tIns="22860" rIns="22860" bIns="22860" numCol="1" anchor="ctr">
            <a:noAutofit/>
          </a:bodyPr>
          <a:lstStyle/>
          <a:p>
            <a:pPr defTabSz="457200">
              <a:defRPr sz="1800">
                <a:solidFill>
                  <a:srgbClr val="FFFFFF"/>
                </a:solidFill>
                <a:latin typeface="Arial"/>
                <a:ea typeface="Arial"/>
                <a:cs typeface="Arial"/>
                <a:sym typeface="Arial"/>
              </a:defRPr>
            </a:pPr>
            <a:endParaRPr sz="900" dirty="0">
              <a:latin typeface="Rubik Light" pitchFamily="2" charset="-79"/>
              <a:cs typeface="Rubik Light" pitchFamily="2" charset="-79"/>
            </a:endParaRPr>
          </a:p>
        </p:txBody>
      </p:sp>
      <p:sp>
        <p:nvSpPr>
          <p:cNvPr id="238" name="Google Shape;275;p18"/>
          <p:cNvSpPr txBox="1"/>
          <p:nvPr/>
        </p:nvSpPr>
        <p:spPr>
          <a:xfrm>
            <a:off x="9720721" y="5015259"/>
            <a:ext cx="1059581" cy="25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numCol="1" anchor="t">
            <a:noAutofit/>
          </a:bodyPr>
          <a:lstStyle>
            <a:lvl1pPr defTabSz="914400">
              <a:defRPr sz="1900" b="1">
                <a:solidFill>
                  <a:srgbClr val="FFC000"/>
                </a:solidFill>
                <a:latin typeface="Arial"/>
                <a:ea typeface="Arial"/>
                <a:cs typeface="Arial"/>
                <a:sym typeface="Arial"/>
              </a:defRPr>
            </a:lvl1pPr>
          </a:lstStyle>
          <a:p>
            <a:r>
              <a:rPr sz="950" b="0" dirty="0">
                <a:solidFill>
                  <a:schemeClr val="tx1"/>
                </a:solidFill>
                <a:latin typeface="Rubik Light" pitchFamily="2" charset="-79"/>
                <a:cs typeface="Rubik Light" pitchFamily="2" charset="-79"/>
              </a:rPr>
              <a:t>Launch</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27A6C97-2CF2-8A4D-A0B0-908D5F6B3016}"/>
              </a:ext>
            </a:extLst>
          </p:cNvPr>
          <p:cNvSpPr txBox="1">
            <a:spLocks/>
          </p:cNvSpPr>
          <p:nvPr/>
        </p:nvSpPr>
        <p:spPr>
          <a:xfrm>
            <a:off x="663257" y="439834"/>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latin typeface="Rubik Light" pitchFamily="2" charset="-79"/>
                <a:cs typeface="Rubik Light" pitchFamily="2" charset="-79"/>
              </a:rPr>
              <a:t>Technology</a:t>
            </a:r>
          </a:p>
        </p:txBody>
      </p:sp>
      <p:sp>
        <p:nvSpPr>
          <p:cNvPr id="4" name="TextBox 3">
            <a:extLst>
              <a:ext uri="{FF2B5EF4-FFF2-40B4-BE49-F238E27FC236}">
                <a16:creationId xmlns:a16="http://schemas.microsoft.com/office/drawing/2014/main" id="{C902FF7E-110B-694C-8F5A-ED5A59AF47BC}"/>
              </a:ext>
            </a:extLst>
          </p:cNvPr>
          <p:cNvSpPr txBox="1"/>
          <p:nvPr/>
        </p:nvSpPr>
        <p:spPr>
          <a:xfrm>
            <a:off x="669244" y="1155187"/>
            <a:ext cx="4735941" cy="4616648"/>
          </a:xfrm>
          <a:prstGeom prst="rect">
            <a:avLst/>
          </a:prstGeom>
          <a:noFill/>
        </p:spPr>
        <p:txBody>
          <a:bodyPr wrap="square">
            <a:spAutoFit/>
          </a:bodyPr>
          <a:lstStyle/>
          <a:p>
            <a:r>
              <a:rPr lang="en-US" sz="1400" dirty="0">
                <a:latin typeface="Rubik Light" pitchFamily="2" charset="-79"/>
                <a:cs typeface="Rubik Light" pitchFamily="2" charset="-79"/>
              </a:rPr>
              <a:t>15 patents issued on present product, 3 pending.</a:t>
            </a:r>
          </a:p>
          <a:p>
            <a:r>
              <a:rPr lang="en-US" sz="1400" dirty="0">
                <a:latin typeface="Rubik Light" pitchFamily="2" charset="-79"/>
                <a:cs typeface="Rubik Light" pitchFamily="2" charset="-79"/>
              </a:rPr>
              <a:t>Remaining life is average 8 years.</a:t>
            </a:r>
          </a:p>
          <a:p>
            <a:br>
              <a:rPr lang="en-US" sz="1400" dirty="0">
                <a:latin typeface="Rubik Light" pitchFamily="2" charset="-79"/>
                <a:cs typeface="Rubik Light" pitchFamily="2" charset="-79"/>
              </a:rPr>
            </a:br>
            <a:r>
              <a:rPr lang="en-US" sz="1400" dirty="0">
                <a:latin typeface="Rubik Light" pitchFamily="2" charset="-79"/>
                <a:cs typeface="Rubik Light" pitchFamily="2" charset="-79"/>
              </a:rPr>
              <a:t>Our Founder is developing a new slim-line, more aesthetically pleasing and acceptable version of the product</a:t>
            </a:r>
            <a:r>
              <a:rPr lang="en-US" sz="1400">
                <a:latin typeface="Rubik Light" pitchFamily="2" charset="-79"/>
                <a:cs typeface="Rubik Light" pitchFamily="2" charset="-79"/>
              </a:rPr>
              <a:t>.  He </a:t>
            </a:r>
            <a:r>
              <a:rPr lang="en-US" sz="1400" dirty="0">
                <a:latin typeface="Rubik Light" pitchFamily="2" charset="-79"/>
                <a:cs typeface="Rubik Light" pitchFamily="2" charset="-79"/>
              </a:rPr>
              <a:t>has applied for four completely new patents to protect this future version of the product. </a:t>
            </a:r>
          </a:p>
          <a:p>
            <a:endParaRPr lang="en-US" sz="1400" dirty="0">
              <a:latin typeface="Rubik Light" pitchFamily="2" charset="-79"/>
              <a:cs typeface="Rubik Light" pitchFamily="2" charset="-79"/>
            </a:endParaRPr>
          </a:p>
          <a:p>
            <a:r>
              <a:rPr lang="en-US" sz="1400" dirty="0">
                <a:latin typeface="Rubik Light" pitchFamily="2" charset="-79"/>
                <a:cs typeface="Rubik Light" pitchFamily="2" charset="-79"/>
              </a:rPr>
              <a:t>The huge value of these new patents is that they will take the product into the next generation.</a:t>
            </a:r>
          </a:p>
          <a:p>
            <a:r>
              <a:rPr lang="en-US" sz="1400" dirty="0">
                <a:latin typeface="Rubik Light" pitchFamily="2" charset="-79"/>
                <a:cs typeface="Rubik Light" pitchFamily="2" charset="-79"/>
              </a:rPr>
              <a:t>Functionally, it will operate and perform the same or better than the present 30 Second Smile and change the game regarding look and feel in the premium toothbrush space. It will be smaller and quieter. </a:t>
            </a:r>
          </a:p>
          <a:p>
            <a:endParaRPr lang="en-US" sz="1400" dirty="0">
              <a:latin typeface="Rubik Light" pitchFamily="2" charset="-79"/>
              <a:cs typeface="Rubik Light" pitchFamily="2" charset="-79"/>
            </a:endParaRPr>
          </a:p>
          <a:p>
            <a:r>
              <a:rPr lang="en-US" sz="1400" dirty="0">
                <a:latin typeface="Rubik Light" pitchFamily="2" charset="-79"/>
                <a:cs typeface="Rubik Light" pitchFamily="2" charset="-79"/>
              </a:rPr>
              <a:t>Most exciting is the fact that it will give a new 20-year life to the </a:t>
            </a:r>
            <a:r>
              <a:rPr lang="en-US" sz="1400" dirty="0" err="1">
                <a:latin typeface="Rubik Light" pitchFamily="2" charset="-79"/>
                <a:cs typeface="Rubik Light" pitchFamily="2" charset="-79"/>
              </a:rPr>
              <a:t>Hydrabrush</a:t>
            </a:r>
            <a:r>
              <a:rPr lang="en-US" sz="1400" dirty="0">
                <a:latin typeface="Rubik Light" pitchFamily="2" charset="-79"/>
                <a:cs typeface="Rubik Light" pitchFamily="2" charset="-79"/>
              </a:rPr>
              <a:t> patent portfolio.</a:t>
            </a:r>
          </a:p>
          <a:p>
            <a:br>
              <a:rPr lang="en-US" sz="1400" dirty="0">
                <a:latin typeface="Rubik Light" pitchFamily="2" charset="-79"/>
                <a:cs typeface="Rubik Light" pitchFamily="2" charset="-79"/>
              </a:rPr>
            </a:br>
            <a:r>
              <a:rPr lang="en-US" sz="1400" dirty="0">
                <a:latin typeface="Rubik Light" pitchFamily="2" charset="-79"/>
                <a:cs typeface="Rubik Light" pitchFamily="2" charset="-79"/>
              </a:rPr>
              <a:t>Our multi-year strategic product and design partnership with RKS Design will guide us through product marketing and design decisions.</a:t>
            </a:r>
          </a:p>
        </p:txBody>
      </p:sp>
      <p:grpSp>
        <p:nvGrpSpPr>
          <p:cNvPr id="5" name="Group 4">
            <a:extLst>
              <a:ext uri="{FF2B5EF4-FFF2-40B4-BE49-F238E27FC236}">
                <a16:creationId xmlns:a16="http://schemas.microsoft.com/office/drawing/2014/main" id="{6A9CC73D-9E6E-D944-BF6A-A3A0CB8CF30E}"/>
              </a:ext>
            </a:extLst>
          </p:cNvPr>
          <p:cNvGrpSpPr/>
          <p:nvPr/>
        </p:nvGrpSpPr>
        <p:grpSpPr>
          <a:xfrm>
            <a:off x="6861544" y="-528140"/>
            <a:ext cx="5018625" cy="7793013"/>
            <a:chOff x="7290319" y="100205"/>
            <a:chExt cx="4426818" cy="6874044"/>
          </a:xfrm>
        </p:grpSpPr>
        <p:pic>
          <p:nvPicPr>
            <p:cNvPr id="6" name="Picture 5">
              <a:extLst>
                <a:ext uri="{FF2B5EF4-FFF2-40B4-BE49-F238E27FC236}">
                  <a16:creationId xmlns:a16="http://schemas.microsoft.com/office/drawing/2014/main" id="{5054A4F7-BED1-E748-916C-D3F3BA1F3688}"/>
                </a:ext>
              </a:extLst>
            </p:cNvPr>
            <p:cNvPicPr>
              <a:picLocks noChangeAspect="1"/>
            </p:cNvPicPr>
            <p:nvPr/>
          </p:nvPicPr>
          <p:blipFill rotWithShape="1">
            <a:blip r:embed="rId2">
              <a:extLst>
                <a:ext uri="{28A0092B-C50C-407E-A947-70E740481C1C}">
                  <a14:useLocalDpi xmlns:a14="http://schemas.microsoft.com/office/drawing/2010/main" val="0"/>
                </a:ext>
              </a:extLst>
            </a:blip>
            <a:srcRect l="12769" t="12813" r="35887" b="13119"/>
            <a:stretch/>
          </p:blipFill>
          <p:spPr>
            <a:xfrm>
              <a:off x="7290319" y="1709498"/>
              <a:ext cx="4426818" cy="3991305"/>
            </a:xfrm>
            <a:prstGeom prst="rect">
              <a:avLst/>
            </a:prstGeom>
          </p:spPr>
        </p:pic>
        <p:pic>
          <p:nvPicPr>
            <p:cNvPr id="7" name="Picture 6">
              <a:extLst>
                <a:ext uri="{FF2B5EF4-FFF2-40B4-BE49-F238E27FC236}">
                  <a16:creationId xmlns:a16="http://schemas.microsoft.com/office/drawing/2014/main" id="{E8F373C1-AB7C-A146-9AAE-8DDEE19A32FD}"/>
                </a:ext>
              </a:extLst>
            </p:cNvPr>
            <p:cNvPicPr>
              <a:picLocks noChangeAspect="1"/>
            </p:cNvPicPr>
            <p:nvPr/>
          </p:nvPicPr>
          <p:blipFill rotWithShape="1">
            <a:blip r:embed="rId3">
              <a:extLst>
                <a:ext uri="{28A0092B-C50C-407E-A947-70E740481C1C}">
                  <a14:useLocalDpi xmlns:a14="http://schemas.microsoft.com/office/drawing/2010/main" val="0"/>
                </a:ext>
              </a:extLst>
            </a:blip>
            <a:srcRect l="52405" r="24444"/>
            <a:stretch/>
          </p:blipFill>
          <p:spPr>
            <a:xfrm rot="269543">
              <a:off x="7489269" y="100205"/>
              <a:ext cx="2828281" cy="6874044"/>
            </a:xfrm>
            <a:prstGeom prst="rect">
              <a:avLst/>
            </a:prstGeom>
          </p:spPr>
        </p:pic>
      </p:grpSp>
    </p:spTree>
    <p:extLst>
      <p:ext uri="{BB962C8B-B14F-4D97-AF65-F5344CB8AC3E}">
        <p14:creationId xmlns:p14="http://schemas.microsoft.com/office/powerpoint/2010/main" val="1456106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8E6DDE5-23EB-664C-B767-1109063EC62D}"/>
              </a:ext>
            </a:extLst>
          </p:cNvPr>
          <p:cNvSpPr txBox="1">
            <a:spLocks/>
          </p:cNvSpPr>
          <p:nvPr/>
        </p:nvSpPr>
        <p:spPr>
          <a:xfrm>
            <a:off x="1229445" y="2112648"/>
            <a:ext cx="3602580" cy="1485775"/>
          </a:xfrm>
          <a:prstGeom prst="rect">
            <a:avLst/>
          </a:prstGeom>
          <a:solidFill>
            <a:schemeClr val="bg1"/>
          </a:solid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600">
                <a:solidFill>
                  <a:schemeClr val="tx1"/>
                </a:solidFill>
                <a:latin typeface="Rubik Light" pitchFamily="2" charset="-79"/>
                <a:ea typeface="Open Sans" panose="020B0606030504020204" pitchFamily="34" charset="0"/>
                <a:cs typeface="Rubik Light" pitchFamily="2" charset="-79"/>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spc="0" dirty="0"/>
              <a:t>Currently all internal components are manufactured in China. All previously used molds have been properly stored and with a proven track record of dependable functionality, we are confident we can continue using the previous internals for Gen 2.</a:t>
            </a:r>
          </a:p>
        </p:txBody>
      </p:sp>
      <p:sp>
        <p:nvSpPr>
          <p:cNvPr id="6" name="Content Placeholder 2">
            <a:extLst>
              <a:ext uri="{FF2B5EF4-FFF2-40B4-BE49-F238E27FC236}">
                <a16:creationId xmlns:a16="http://schemas.microsoft.com/office/drawing/2014/main" id="{822A1CEF-00DF-F04A-B76D-1F226F8C8208}"/>
              </a:ext>
            </a:extLst>
          </p:cNvPr>
          <p:cNvSpPr txBox="1">
            <a:spLocks/>
          </p:cNvSpPr>
          <p:nvPr/>
        </p:nvSpPr>
        <p:spPr>
          <a:xfrm>
            <a:off x="1229443" y="4352639"/>
            <a:ext cx="3602581" cy="969129"/>
          </a:xfrm>
          <a:prstGeom prst="rect">
            <a:avLst/>
          </a:prstGeom>
          <a:solidFill>
            <a:schemeClr val="bg1"/>
          </a:solid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600">
                <a:solidFill>
                  <a:schemeClr val="tx1"/>
                </a:solidFill>
                <a:latin typeface="Rubik Light" pitchFamily="2" charset="-79"/>
                <a:ea typeface="Open Sans" panose="020B0606030504020204" pitchFamily="34" charset="0"/>
                <a:cs typeface="Rubik Light" pitchFamily="2" charset="-79"/>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spc="0" dirty="0"/>
              <a:t>While our initial production run will be manufactured in China the team will continue developing our contract manufacturing partners in the USA. </a:t>
            </a:r>
          </a:p>
        </p:txBody>
      </p:sp>
      <p:sp>
        <p:nvSpPr>
          <p:cNvPr id="8" name="Content Placeholder 2">
            <a:extLst>
              <a:ext uri="{FF2B5EF4-FFF2-40B4-BE49-F238E27FC236}">
                <a16:creationId xmlns:a16="http://schemas.microsoft.com/office/drawing/2014/main" id="{66F49112-1608-AC43-A0E3-55CFD994B635}"/>
              </a:ext>
            </a:extLst>
          </p:cNvPr>
          <p:cNvSpPr txBox="1">
            <a:spLocks/>
          </p:cNvSpPr>
          <p:nvPr/>
        </p:nvSpPr>
        <p:spPr>
          <a:xfrm>
            <a:off x="6525622" y="2112648"/>
            <a:ext cx="3267532" cy="1283351"/>
          </a:xfrm>
          <a:prstGeom prst="rect">
            <a:avLst/>
          </a:prstGeom>
          <a:solidFill>
            <a:schemeClr val="bg1"/>
          </a:solid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600">
                <a:solidFill>
                  <a:schemeClr val="tx1"/>
                </a:solidFill>
                <a:latin typeface="Rubik Light" pitchFamily="2" charset="-79"/>
                <a:ea typeface="Open Sans" panose="020B0606030504020204" pitchFamily="34" charset="0"/>
                <a:cs typeface="Rubik Light" pitchFamily="2" charset="-79"/>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spc="0" dirty="0"/>
              <a:t>With supply chain disfunction and unknown global conflict possible, we will be </a:t>
            </a:r>
            <a:r>
              <a:rPr lang="en-US" sz="1400" u="sng" spc="0" dirty="0"/>
              <a:t>migrating our manufacturing back to the USA late 2022.</a:t>
            </a:r>
          </a:p>
        </p:txBody>
      </p:sp>
      <p:sp>
        <p:nvSpPr>
          <p:cNvPr id="10" name="Content Placeholder 2">
            <a:extLst>
              <a:ext uri="{FF2B5EF4-FFF2-40B4-BE49-F238E27FC236}">
                <a16:creationId xmlns:a16="http://schemas.microsoft.com/office/drawing/2014/main" id="{B9EF2247-62B8-D645-9B3A-124D2A163B41}"/>
              </a:ext>
            </a:extLst>
          </p:cNvPr>
          <p:cNvSpPr txBox="1">
            <a:spLocks/>
          </p:cNvSpPr>
          <p:nvPr/>
        </p:nvSpPr>
        <p:spPr>
          <a:xfrm>
            <a:off x="6525620" y="4352639"/>
            <a:ext cx="3602581" cy="1604438"/>
          </a:xfrm>
          <a:prstGeom prst="rect">
            <a:avLst/>
          </a:prstGeom>
          <a:solidFill>
            <a:schemeClr val="bg1"/>
          </a:solid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600">
                <a:solidFill>
                  <a:schemeClr val="tx1"/>
                </a:solidFill>
                <a:latin typeface="Rubik Light" pitchFamily="2" charset="-79"/>
                <a:ea typeface="Open Sans" panose="020B0606030504020204" pitchFamily="34" charset="0"/>
                <a:cs typeface="Rubik Light" pitchFamily="2" charset="-79"/>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spc="0" dirty="0"/>
              <a:t>RKS Design is exceptionally well versed at DFM engineering. With their 40+ year track record of success, we are highly confident there will be a seamless handoff from concept to design for manufacturing to the final approval of our contract manufacturing partners. </a:t>
            </a:r>
          </a:p>
        </p:txBody>
      </p:sp>
      <p:sp>
        <p:nvSpPr>
          <p:cNvPr id="15" name="Title 1">
            <a:extLst>
              <a:ext uri="{FF2B5EF4-FFF2-40B4-BE49-F238E27FC236}">
                <a16:creationId xmlns:a16="http://schemas.microsoft.com/office/drawing/2014/main" id="{A27A6C97-2CF2-8A4D-A0B0-908D5F6B3016}"/>
              </a:ext>
            </a:extLst>
          </p:cNvPr>
          <p:cNvSpPr txBox="1">
            <a:spLocks/>
          </p:cNvSpPr>
          <p:nvPr/>
        </p:nvSpPr>
        <p:spPr>
          <a:xfrm>
            <a:off x="663257" y="439834"/>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latin typeface="Rubik Light" pitchFamily="2" charset="-79"/>
                <a:cs typeface="Rubik Light" pitchFamily="2" charset="-79"/>
              </a:rPr>
              <a:t>Manufacturing and Supply Plan</a:t>
            </a:r>
          </a:p>
        </p:txBody>
      </p:sp>
      <p:sp>
        <p:nvSpPr>
          <p:cNvPr id="14" name="Title 1">
            <a:extLst>
              <a:ext uri="{FF2B5EF4-FFF2-40B4-BE49-F238E27FC236}">
                <a16:creationId xmlns:a16="http://schemas.microsoft.com/office/drawing/2014/main" id="{3982FDB6-5E98-8643-B8B0-D9EF30CDFBA7}"/>
              </a:ext>
            </a:extLst>
          </p:cNvPr>
          <p:cNvSpPr txBox="1">
            <a:spLocks/>
          </p:cNvSpPr>
          <p:nvPr/>
        </p:nvSpPr>
        <p:spPr>
          <a:xfrm>
            <a:off x="1229443" y="1762644"/>
            <a:ext cx="3264445"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800" dirty="0">
                <a:latin typeface="Rubik Light" pitchFamily="2" charset="-79"/>
                <a:cs typeface="Rubik Light" pitchFamily="2" charset="-79"/>
              </a:rPr>
              <a:t>Current Manufacturing</a:t>
            </a:r>
          </a:p>
        </p:txBody>
      </p:sp>
      <p:sp>
        <p:nvSpPr>
          <p:cNvPr id="2" name="Oval 1">
            <a:extLst>
              <a:ext uri="{FF2B5EF4-FFF2-40B4-BE49-F238E27FC236}">
                <a16:creationId xmlns:a16="http://schemas.microsoft.com/office/drawing/2014/main" id="{494C5DB9-9E22-B64C-A036-205AAE4BDCED}"/>
              </a:ext>
            </a:extLst>
          </p:cNvPr>
          <p:cNvSpPr/>
          <p:nvPr/>
        </p:nvSpPr>
        <p:spPr>
          <a:xfrm>
            <a:off x="676093" y="1811505"/>
            <a:ext cx="439750" cy="4397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D1B80FCC-8019-1540-B533-316C3E49B487}"/>
              </a:ext>
            </a:extLst>
          </p:cNvPr>
          <p:cNvSpPr txBox="1">
            <a:spLocks/>
          </p:cNvSpPr>
          <p:nvPr/>
        </p:nvSpPr>
        <p:spPr>
          <a:xfrm>
            <a:off x="663257" y="1865656"/>
            <a:ext cx="456097"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800" dirty="0">
                <a:latin typeface="Rubik Light" pitchFamily="2" charset="-79"/>
                <a:cs typeface="Rubik Light" pitchFamily="2" charset="-79"/>
              </a:rPr>
              <a:t>01</a:t>
            </a:r>
          </a:p>
        </p:txBody>
      </p:sp>
      <p:sp>
        <p:nvSpPr>
          <p:cNvPr id="17" name="Oval 16">
            <a:extLst>
              <a:ext uri="{FF2B5EF4-FFF2-40B4-BE49-F238E27FC236}">
                <a16:creationId xmlns:a16="http://schemas.microsoft.com/office/drawing/2014/main" id="{A55FB4DA-EBA2-4040-87C2-E6629643EFDB}"/>
              </a:ext>
            </a:extLst>
          </p:cNvPr>
          <p:cNvSpPr/>
          <p:nvPr/>
        </p:nvSpPr>
        <p:spPr>
          <a:xfrm>
            <a:off x="676093" y="4076566"/>
            <a:ext cx="439750" cy="4397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8F0E9169-43ED-F44D-A0C4-ECFA158F3043}"/>
              </a:ext>
            </a:extLst>
          </p:cNvPr>
          <p:cNvSpPr txBox="1">
            <a:spLocks/>
          </p:cNvSpPr>
          <p:nvPr/>
        </p:nvSpPr>
        <p:spPr>
          <a:xfrm>
            <a:off x="663257" y="4130717"/>
            <a:ext cx="456097"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800" dirty="0">
                <a:latin typeface="Rubik Light" pitchFamily="2" charset="-79"/>
                <a:cs typeface="Rubik Light" pitchFamily="2" charset="-79"/>
              </a:rPr>
              <a:t>02</a:t>
            </a:r>
          </a:p>
        </p:txBody>
      </p:sp>
      <p:sp>
        <p:nvSpPr>
          <p:cNvPr id="19" name="Title 1">
            <a:extLst>
              <a:ext uri="{FF2B5EF4-FFF2-40B4-BE49-F238E27FC236}">
                <a16:creationId xmlns:a16="http://schemas.microsoft.com/office/drawing/2014/main" id="{398F5CD6-A856-8C43-B4D0-88FB82EDDF30}"/>
              </a:ext>
            </a:extLst>
          </p:cNvPr>
          <p:cNvSpPr txBox="1">
            <a:spLocks/>
          </p:cNvSpPr>
          <p:nvPr/>
        </p:nvSpPr>
        <p:spPr>
          <a:xfrm>
            <a:off x="1229443" y="4017233"/>
            <a:ext cx="3264445"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800" dirty="0">
                <a:latin typeface="Rubik Light" pitchFamily="2" charset="-79"/>
                <a:cs typeface="Rubik Light" pitchFamily="2" charset="-79"/>
              </a:rPr>
              <a:t>Partners</a:t>
            </a:r>
          </a:p>
        </p:txBody>
      </p:sp>
      <p:sp>
        <p:nvSpPr>
          <p:cNvPr id="25" name="Title 1">
            <a:extLst>
              <a:ext uri="{FF2B5EF4-FFF2-40B4-BE49-F238E27FC236}">
                <a16:creationId xmlns:a16="http://schemas.microsoft.com/office/drawing/2014/main" id="{93ED706B-A321-6A4E-A479-EB6CA9F74815}"/>
              </a:ext>
            </a:extLst>
          </p:cNvPr>
          <p:cNvSpPr txBox="1">
            <a:spLocks/>
          </p:cNvSpPr>
          <p:nvPr/>
        </p:nvSpPr>
        <p:spPr>
          <a:xfrm>
            <a:off x="6525620" y="1762644"/>
            <a:ext cx="3264445"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800" dirty="0">
                <a:latin typeface="Rubik Light" pitchFamily="2" charset="-79"/>
                <a:cs typeface="Rubik Light" pitchFamily="2" charset="-79"/>
              </a:rPr>
              <a:t>Made in the USA</a:t>
            </a:r>
          </a:p>
        </p:txBody>
      </p:sp>
      <p:sp>
        <p:nvSpPr>
          <p:cNvPr id="26" name="Oval 25">
            <a:extLst>
              <a:ext uri="{FF2B5EF4-FFF2-40B4-BE49-F238E27FC236}">
                <a16:creationId xmlns:a16="http://schemas.microsoft.com/office/drawing/2014/main" id="{4A1262FE-862F-0244-9467-194720BF7EAB}"/>
              </a:ext>
            </a:extLst>
          </p:cNvPr>
          <p:cNvSpPr/>
          <p:nvPr/>
        </p:nvSpPr>
        <p:spPr>
          <a:xfrm>
            <a:off x="5967608" y="1811505"/>
            <a:ext cx="439750" cy="4397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1">
            <a:extLst>
              <a:ext uri="{FF2B5EF4-FFF2-40B4-BE49-F238E27FC236}">
                <a16:creationId xmlns:a16="http://schemas.microsoft.com/office/drawing/2014/main" id="{562CF735-7155-EE40-B1FB-5E300F80D16F}"/>
              </a:ext>
            </a:extLst>
          </p:cNvPr>
          <p:cNvSpPr txBox="1">
            <a:spLocks/>
          </p:cNvSpPr>
          <p:nvPr/>
        </p:nvSpPr>
        <p:spPr>
          <a:xfrm>
            <a:off x="5954772" y="1865656"/>
            <a:ext cx="456097"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800" dirty="0">
                <a:latin typeface="Rubik Light" pitchFamily="2" charset="-79"/>
                <a:cs typeface="Rubik Light" pitchFamily="2" charset="-79"/>
              </a:rPr>
              <a:t>03</a:t>
            </a:r>
          </a:p>
        </p:txBody>
      </p:sp>
      <p:sp>
        <p:nvSpPr>
          <p:cNvPr id="30" name="Title 1">
            <a:extLst>
              <a:ext uri="{FF2B5EF4-FFF2-40B4-BE49-F238E27FC236}">
                <a16:creationId xmlns:a16="http://schemas.microsoft.com/office/drawing/2014/main" id="{DED4C1F9-0D7B-6943-8F1E-A4376403C4D0}"/>
              </a:ext>
            </a:extLst>
          </p:cNvPr>
          <p:cNvSpPr txBox="1">
            <a:spLocks/>
          </p:cNvSpPr>
          <p:nvPr/>
        </p:nvSpPr>
        <p:spPr>
          <a:xfrm>
            <a:off x="6525619" y="4017233"/>
            <a:ext cx="3264445"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800" dirty="0">
                <a:latin typeface="Rubik Light" pitchFamily="2" charset="-79"/>
                <a:cs typeface="Rubik Light" pitchFamily="2" charset="-79"/>
              </a:rPr>
              <a:t>Experienced Teams </a:t>
            </a:r>
          </a:p>
        </p:txBody>
      </p:sp>
      <p:sp>
        <p:nvSpPr>
          <p:cNvPr id="31" name="Oval 30">
            <a:extLst>
              <a:ext uri="{FF2B5EF4-FFF2-40B4-BE49-F238E27FC236}">
                <a16:creationId xmlns:a16="http://schemas.microsoft.com/office/drawing/2014/main" id="{F5587DE5-1252-6B4E-8D5B-4F44B71F75B2}"/>
              </a:ext>
            </a:extLst>
          </p:cNvPr>
          <p:cNvSpPr/>
          <p:nvPr/>
        </p:nvSpPr>
        <p:spPr>
          <a:xfrm>
            <a:off x="5967607" y="4076566"/>
            <a:ext cx="439750" cy="4397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25CF8B77-922F-EF47-BC5B-883A23F59355}"/>
              </a:ext>
            </a:extLst>
          </p:cNvPr>
          <p:cNvSpPr txBox="1">
            <a:spLocks/>
          </p:cNvSpPr>
          <p:nvPr/>
        </p:nvSpPr>
        <p:spPr>
          <a:xfrm>
            <a:off x="5940811" y="4130717"/>
            <a:ext cx="501869" cy="35936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800" dirty="0">
                <a:latin typeface="Rubik Light" pitchFamily="2" charset="-79"/>
                <a:cs typeface="Rubik Light" pitchFamily="2" charset="-79"/>
              </a:rPr>
              <a:t>04</a:t>
            </a:r>
          </a:p>
        </p:txBody>
      </p:sp>
    </p:spTree>
    <p:extLst>
      <p:ext uri="{BB962C8B-B14F-4D97-AF65-F5344CB8AC3E}">
        <p14:creationId xmlns:p14="http://schemas.microsoft.com/office/powerpoint/2010/main" val="2507360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A378639D-C8EC-4C09-9182-3D06CE9FE306}"/>
              </a:ext>
            </a:extLst>
          </p:cNvPr>
          <p:cNvSpPr>
            <a:spLocks noGrp="1"/>
          </p:cNvSpPr>
          <p:nvPr>
            <p:ph idx="1"/>
          </p:nvPr>
        </p:nvSpPr>
        <p:spPr>
          <a:xfrm>
            <a:off x="8382000" y="2666971"/>
            <a:ext cx="3603284" cy="1524057"/>
          </a:xfrm>
        </p:spPr>
        <p:txBody>
          <a:bodyPr>
            <a:noAutofit/>
          </a:bodyPr>
          <a:lstStyle/>
          <a:p>
            <a:r>
              <a:rPr lang="en-US" sz="1000" dirty="0">
                <a:latin typeface="Rubik" pitchFamily="2" charset="-79"/>
                <a:cs typeface="Rubik" pitchFamily="2" charset="-79"/>
              </a:rPr>
              <a:t>Raise $5 Mil equity capital by 1H2022</a:t>
            </a:r>
          </a:p>
          <a:p>
            <a:r>
              <a:rPr lang="en-US" sz="1000" dirty="0">
                <a:latin typeface="Rubik" pitchFamily="2" charset="-79"/>
                <a:cs typeface="Rubik" pitchFamily="2" charset="-79"/>
              </a:rPr>
              <a:t>Full manufacturing launch by 2H2022</a:t>
            </a:r>
          </a:p>
          <a:p>
            <a:r>
              <a:rPr lang="en-US" sz="1000" dirty="0">
                <a:latin typeface="Rubik" pitchFamily="2" charset="-79"/>
                <a:cs typeface="Rubik" pitchFamily="2" charset="-79"/>
              </a:rPr>
              <a:t>$1.5 Mil tooling and capital expenditures required</a:t>
            </a:r>
          </a:p>
          <a:p>
            <a:r>
              <a:rPr lang="en-US" sz="1000" dirty="0">
                <a:latin typeface="Rubik" pitchFamily="2" charset="-79"/>
                <a:cs typeface="Rubik" pitchFamily="2" charset="-79"/>
              </a:rPr>
              <a:t>$1.7 Mil one- time social media and website marketing launch</a:t>
            </a:r>
          </a:p>
        </p:txBody>
      </p:sp>
      <p:sp>
        <p:nvSpPr>
          <p:cNvPr id="15" name="TextBox 14">
            <a:extLst>
              <a:ext uri="{FF2B5EF4-FFF2-40B4-BE49-F238E27FC236}">
                <a16:creationId xmlns:a16="http://schemas.microsoft.com/office/drawing/2014/main" id="{30A86300-4AAF-478D-9216-8C8343E5B7FE}"/>
              </a:ext>
            </a:extLst>
          </p:cNvPr>
          <p:cNvSpPr txBox="1"/>
          <p:nvPr/>
        </p:nvSpPr>
        <p:spPr>
          <a:xfrm>
            <a:off x="789899" y="5309710"/>
            <a:ext cx="10612201" cy="646331"/>
          </a:xfrm>
          <a:prstGeom prst="rect">
            <a:avLst/>
          </a:prstGeom>
          <a:noFill/>
        </p:spPr>
        <p:txBody>
          <a:bodyPr wrap="none" rtlCol="0">
            <a:spAutoFit/>
          </a:bodyPr>
          <a:lstStyle/>
          <a:p>
            <a:r>
              <a:rPr lang="en-US" b="1" i="1" dirty="0">
                <a:latin typeface="Rubik" pitchFamily="2" charset="-79"/>
                <a:cs typeface="Rubik" pitchFamily="2" charset="-79"/>
              </a:rPr>
              <a:t>Plan demonstrates dividend payment capability of $100-125 Mil with surplus 2024/25 cashflows</a:t>
            </a:r>
          </a:p>
          <a:p>
            <a:r>
              <a:rPr lang="en-US" b="1" i="1" dirty="0">
                <a:latin typeface="Rubik" pitchFamily="2" charset="-79"/>
                <a:cs typeface="Rubik" pitchFamily="2" charset="-79"/>
              </a:rPr>
              <a:t>Plan suggests 2025 $2 </a:t>
            </a:r>
            <a:r>
              <a:rPr lang="en-US" b="1" i="1" dirty="0" err="1">
                <a:latin typeface="Rubik" pitchFamily="2" charset="-79"/>
                <a:cs typeface="Rubik" pitchFamily="2" charset="-79"/>
              </a:rPr>
              <a:t>Bil</a:t>
            </a:r>
            <a:r>
              <a:rPr lang="en-US" b="1" i="1" dirty="0">
                <a:latin typeface="Rubik" pitchFamily="2" charset="-79"/>
                <a:cs typeface="Rubik" pitchFamily="2" charset="-79"/>
              </a:rPr>
              <a:t> enterprise value on TTM earnings at 25x (less than P&amp;G and Philips)</a:t>
            </a:r>
          </a:p>
        </p:txBody>
      </p:sp>
      <p:sp>
        <p:nvSpPr>
          <p:cNvPr id="9" name="Title 1">
            <a:extLst>
              <a:ext uri="{FF2B5EF4-FFF2-40B4-BE49-F238E27FC236}">
                <a16:creationId xmlns:a16="http://schemas.microsoft.com/office/drawing/2014/main" id="{051345F6-C600-0443-80B5-0B9DF9F53450}"/>
              </a:ext>
            </a:extLst>
          </p:cNvPr>
          <p:cNvSpPr txBox="1">
            <a:spLocks/>
          </p:cNvSpPr>
          <p:nvPr/>
        </p:nvSpPr>
        <p:spPr>
          <a:xfrm>
            <a:off x="663257" y="439834"/>
            <a:ext cx="2384743"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2900" dirty="0">
                <a:latin typeface="Rubik Light" pitchFamily="2" charset="-79"/>
                <a:cs typeface="Rubik Light" pitchFamily="2" charset="-79"/>
              </a:rPr>
              <a:t>Financials</a:t>
            </a:r>
          </a:p>
        </p:txBody>
      </p:sp>
      <p:grpSp>
        <p:nvGrpSpPr>
          <p:cNvPr id="6" name="Group 5">
            <a:extLst>
              <a:ext uri="{FF2B5EF4-FFF2-40B4-BE49-F238E27FC236}">
                <a16:creationId xmlns:a16="http://schemas.microsoft.com/office/drawing/2014/main" id="{6AF058CC-41AB-E343-B5A8-807CAB6F3631}"/>
              </a:ext>
            </a:extLst>
          </p:cNvPr>
          <p:cNvGrpSpPr/>
          <p:nvPr/>
        </p:nvGrpSpPr>
        <p:grpSpPr>
          <a:xfrm>
            <a:off x="460465" y="835397"/>
            <a:ext cx="7738655" cy="4346203"/>
            <a:chOff x="460465" y="1108774"/>
            <a:chExt cx="7468990" cy="4102948"/>
          </a:xfrm>
        </p:grpSpPr>
        <p:graphicFrame>
          <p:nvGraphicFramePr>
            <p:cNvPr id="14" name="Object 13">
              <a:extLst>
                <a:ext uri="{FF2B5EF4-FFF2-40B4-BE49-F238E27FC236}">
                  <a16:creationId xmlns:a16="http://schemas.microsoft.com/office/drawing/2014/main" id="{BA64DF9D-A5B4-47F8-AC10-6EE9AA8C2316}"/>
                </a:ext>
              </a:extLst>
            </p:cNvPr>
            <p:cNvGraphicFramePr>
              <a:graphicFrameLocks noChangeAspect="1"/>
            </p:cNvGraphicFramePr>
            <p:nvPr>
              <p:extLst>
                <p:ext uri="{D42A27DB-BD31-4B8C-83A1-F6EECF244321}">
                  <p14:modId xmlns:p14="http://schemas.microsoft.com/office/powerpoint/2010/main" val="3818922342"/>
                </p:ext>
              </p:extLst>
            </p:nvPr>
          </p:nvGraphicFramePr>
          <p:xfrm>
            <a:off x="750245" y="1363663"/>
            <a:ext cx="6940550" cy="3740150"/>
          </p:xfrm>
          <a:graphic>
            <a:graphicData uri="http://schemas.openxmlformats.org/presentationml/2006/ole">
              <mc:AlternateContent xmlns:mc="http://schemas.openxmlformats.org/markup-compatibility/2006">
                <mc:Choice xmlns:v="urn:schemas-microsoft-com:vml" Requires="v">
                  <p:oleObj name="Worksheet" r:id="rId2" imgW="6667500" imgH="3657600" progId="Excel.Sheet.12">
                    <p:embed/>
                  </p:oleObj>
                </mc:Choice>
                <mc:Fallback>
                  <p:oleObj name="Worksheet" r:id="rId2" imgW="6667500" imgH="3657600" progId="Excel.Sheet.12">
                    <p:embed/>
                    <p:pic>
                      <p:nvPicPr>
                        <p:cNvPr id="14" name="Object 13">
                          <a:extLst>
                            <a:ext uri="{FF2B5EF4-FFF2-40B4-BE49-F238E27FC236}">
                              <a16:creationId xmlns:a16="http://schemas.microsoft.com/office/drawing/2014/main" id="{BA64DF9D-A5B4-47F8-AC10-6EE9AA8C2316}"/>
                            </a:ext>
                          </a:extLst>
                        </p:cNvPr>
                        <p:cNvPicPr/>
                        <p:nvPr/>
                      </p:nvPicPr>
                      <p:blipFill>
                        <a:blip r:embed="rId3"/>
                        <a:stretch>
                          <a:fillRect/>
                        </a:stretch>
                      </p:blipFill>
                      <p:spPr>
                        <a:xfrm>
                          <a:off x="750245" y="1363663"/>
                          <a:ext cx="6940550" cy="3740150"/>
                        </a:xfrm>
                        <a:prstGeom prst="rect">
                          <a:avLst/>
                        </a:prstGeom>
                        <a:ln>
                          <a:noFill/>
                        </a:ln>
                      </p:spPr>
                    </p:pic>
                  </p:oleObj>
                </mc:Fallback>
              </mc:AlternateContent>
            </a:graphicData>
          </a:graphic>
        </p:graphicFrame>
        <p:sp>
          <p:nvSpPr>
            <p:cNvPr id="5" name="Rectangle 4">
              <a:extLst>
                <a:ext uri="{FF2B5EF4-FFF2-40B4-BE49-F238E27FC236}">
                  <a16:creationId xmlns:a16="http://schemas.microsoft.com/office/drawing/2014/main" id="{15743687-2DBA-C047-A634-D62DC5709DC7}"/>
                </a:ext>
              </a:extLst>
            </p:cNvPr>
            <p:cNvSpPr/>
            <p:nvPr/>
          </p:nvSpPr>
          <p:spPr>
            <a:xfrm>
              <a:off x="460465" y="1270387"/>
              <a:ext cx="314332" cy="3941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494E00-EF5D-0D4B-A0BD-01FA891203E3}"/>
                </a:ext>
              </a:extLst>
            </p:cNvPr>
            <p:cNvSpPr/>
            <p:nvPr/>
          </p:nvSpPr>
          <p:spPr>
            <a:xfrm rot="5400000">
              <a:off x="4099595" y="-2452235"/>
              <a:ext cx="268851" cy="739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43071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FB4DA5-D459-EA4F-9EB8-DD7605754040}"/>
              </a:ext>
            </a:extLst>
          </p:cNvPr>
          <p:cNvSpPr txBox="1">
            <a:spLocks/>
          </p:cNvSpPr>
          <p:nvPr/>
        </p:nvSpPr>
        <p:spPr>
          <a:xfrm>
            <a:off x="663257" y="439834"/>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latin typeface="Rubik Light" pitchFamily="2" charset="-79"/>
                <a:cs typeface="Rubik Light" pitchFamily="2" charset="-79"/>
              </a:rPr>
              <a:t>The Investment</a:t>
            </a:r>
          </a:p>
        </p:txBody>
      </p:sp>
      <p:sp>
        <p:nvSpPr>
          <p:cNvPr id="5" name="Title 1">
            <a:extLst>
              <a:ext uri="{FF2B5EF4-FFF2-40B4-BE49-F238E27FC236}">
                <a16:creationId xmlns:a16="http://schemas.microsoft.com/office/drawing/2014/main" id="{F6F6B459-C9C5-BC45-B115-875780BDAE42}"/>
              </a:ext>
            </a:extLst>
          </p:cNvPr>
          <p:cNvSpPr txBox="1">
            <a:spLocks/>
          </p:cNvSpPr>
          <p:nvPr/>
        </p:nvSpPr>
        <p:spPr>
          <a:xfrm>
            <a:off x="1494419" y="2292581"/>
            <a:ext cx="9203162" cy="729441"/>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3600" dirty="0">
                <a:latin typeface="Rubik Light" pitchFamily="2" charset="-79"/>
                <a:cs typeface="Rubik Light" pitchFamily="2" charset="-79"/>
              </a:rPr>
              <a:t>Seeking USD 5 Million</a:t>
            </a:r>
          </a:p>
        </p:txBody>
      </p:sp>
      <p:sp>
        <p:nvSpPr>
          <p:cNvPr id="7" name="Title 1">
            <a:extLst>
              <a:ext uri="{FF2B5EF4-FFF2-40B4-BE49-F238E27FC236}">
                <a16:creationId xmlns:a16="http://schemas.microsoft.com/office/drawing/2014/main" id="{5204E51B-6DF0-9B4B-93A5-43B9A78C6AB0}"/>
              </a:ext>
            </a:extLst>
          </p:cNvPr>
          <p:cNvSpPr txBox="1">
            <a:spLocks/>
          </p:cNvSpPr>
          <p:nvPr/>
        </p:nvSpPr>
        <p:spPr>
          <a:xfrm>
            <a:off x="798723" y="3285094"/>
            <a:ext cx="2233756" cy="85201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600" dirty="0">
                <a:latin typeface="Rubik Light" pitchFamily="2" charset="-79"/>
                <a:cs typeface="Rubik Light" pitchFamily="2" charset="-79"/>
              </a:rPr>
              <a:t>Tooling For Gen 1 &amp; 2</a:t>
            </a:r>
          </a:p>
          <a:p>
            <a:r>
              <a:rPr lang="en-US" sz="1600" dirty="0">
                <a:latin typeface="Rubik" pitchFamily="2" charset="-79"/>
                <a:cs typeface="Rubik" pitchFamily="2" charset="-79"/>
              </a:rPr>
              <a:t>$1.5 Mil</a:t>
            </a:r>
          </a:p>
        </p:txBody>
      </p:sp>
      <p:sp>
        <p:nvSpPr>
          <p:cNvPr id="8" name="Title 1">
            <a:extLst>
              <a:ext uri="{FF2B5EF4-FFF2-40B4-BE49-F238E27FC236}">
                <a16:creationId xmlns:a16="http://schemas.microsoft.com/office/drawing/2014/main" id="{5A484E3C-C330-8741-9540-794E0BE57CBC}"/>
              </a:ext>
            </a:extLst>
          </p:cNvPr>
          <p:cNvSpPr txBox="1">
            <a:spLocks/>
          </p:cNvSpPr>
          <p:nvPr/>
        </p:nvSpPr>
        <p:spPr>
          <a:xfrm>
            <a:off x="720032" y="4246165"/>
            <a:ext cx="3342417" cy="85201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200" dirty="0">
                <a:latin typeface="Rubik Light" pitchFamily="2" charset="-79"/>
                <a:cs typeface="Rubik Light" pitchFamily="2" charset="-79"/>
              </a:rPr>
              <a:t>Overhead and general corporate purposes:</a:t>
            </a:r>
          </a:p>
          <a:p>
            <a:r>
              <a:rPr lang="en-US" sz="1200" dirty="0">
                <a:latin typeface="Rubik Light" pitchFamily="2" charset="-79"/>
                <a:cs typeface="Rubik Light" pitchFamily="2" charset="-79"/>
              </a:rPr>
              <a:t>Funded through operating cashflow</a:t>
            </a:r>
          </a:p>
        </p:txBody>
      </p:sp>
      <p:sp>
        <p:nvSpPr>
          <p:cNvPr id="6" name="Rectangle 5">
            <a:extLst>
              <a:ext uri="{FF2B5EF4-FFF2-40B4-BE49-F238E27FC236}">
                <a16:creationId xmlns:a16="http://schemas.microsoft.com/office/drawing/2014/main" id="{B3A07214-E286-1B48-BC66-5DA09D712ED4}"/>
              </a:ext>
            </a:extLst>
          </p:cNvPr>
          <p:cNvSpPr/>
          <p:nvPr/>
        </p:nvSpPr>
        <p:spPr>
          <a:xfrm>
            <a:off x="784762" y="2226670"/>
            <a:ext cx="10622476" cy="837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3146B6D-8B21-1F4B-9556-EE144EA6AB82}"/>
              </a:ext>
            </a:extLst>
          </p:cNvPr>
          <p:cNvSpPr/>
          <p:nvPr/>
        </p:nvSpPr>
        <p:spPr>
          <a:xfrm>
            <a:off x="784762" y="3273693"/>
            <a:ext cx="2197309" cy="837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626C7C-CF38-8341-873E-7205413BC605}"/>
              </a:ext>
            </a:extLst>
          </p:cNvPr>
          <p:cNvSpPr/>
          <p:nvPr/>
        </p:nvSpPr>
        <p:spPr>
          <a:xfrm>
            <a:off x="3182479" y="3273693"/>
            <a:ext cx="3101495" cy="837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77A70C49-5972-0B48-B26A-32585EB81718}"/>
              </a:ext>
            </a:extLst>
          </p:cNvPr>
          <p:cNvSpPr txBox="1">
            <a:spLocks/>
          </p:cNvSpPr>
          <p:nvPr/>
        </p:nvSpPr>
        <p:spPr>
          <a:xfrm>
            <a:off x="6521300" y="3285094"/>
            <a:ext cx="2019715" cy="85201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600" dirty="0">
                <a:latin typeface="Rubik Light" pitchFamily="2" charset="-79"/>
                <a:cs typeface="Rubik Light" pitchFamily="2" charset="-79"/>
              </a:rPr>
              <a:t>Working Capital</a:t>
            </a:r>
          </a:p>
          <a:p>
            <a:r>
              <a:rPr lang="en-US" sz="1600" dirty="0">
                <a:latin typeface="Rubik" pitchFamily="2" charset="-79"/>
                <a:cs typeface="Rubik" pitchFamily="2" charset="-79"/>
              </a:rPr>
              <a:t>$1 Mil</a:t>
            </a:r>
          </a:p>
        </p:txBody>
      </p:sp>
      <p:sp>
        <p:nvSpPr>
          <p:cNvPr id="12" name="Rectangle 11">
            <a:extLst>
              <a:ext uri="{FF2B5EF4-FFF2-40B4-BE49-F238E27FC236}">
                <a16:creationId xmlns:a16="http://schemas.microsoft.com/office/drawing/2014/main" id="{0414BA94-BC30-5B42-B118-1D621DC14590}"/>
              </a:ext>
            </a:extLst>
          </p:cNvPr>
          <p:cNvSpPr/>
          <p:nvPr/>
        </p:nvSpPr>
        <p:spPr>
          <a:xfrm>
            <a:off x="6477872" y="3273693"/>
            <a:ext cx="1818837" cy="837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5B6388CF-0754-3140-8672-AD13A63F82BF}"/>
              </a:ext>
            </a:extLst>
          </p:cNvPr>
          <p:cNvSpPr txBox="1">
            <a:spLocks/>
          </p:cNvSpPr>
          <p:nvPr/>
        </p:nvSpPr>
        <p:spPr>
          <a:xfrm>
            <a:off x="8534035" y="3285094"/>
            <a:ext cx="2909650" cy="85201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600" dirty="0">
                <a:latin typeface="Rubik Light" pitchFamily="2" charset="-79"/>
                <a:cs typeface="Rubik Light" pitchFamily="2" charset="-79"/>
              </a:rPr>
              <a:t>Design &amp; Product Roadmap</a:t>
            </a:r>
          </a:p>
          <a:p>
            <a:r>
              <a:rPr lang="en-US" sz="1600" dirty="0">
                <a:latin typeface="Rubik" pitchFamily="2" charset="-79"/>
                <a:cs typeface="Rubik" pitchFamily="2" charset="-79"/>
              </a:rPr>
              <a:t>$0.5 Mil</a:t>
            </a:r>
          </a:p>
        </p:txBody>
      </p:sp>
      <p:sp>
        <p:nvSpPr>
          <p:cNvPr id="14" name="Rectangle 13">
            <a:extLst>
              <a:ext uri="{FF2B5EF4-FFF2-40B4-BE49-F238E27FC236}">
                <a16:creationId xmlns:a16="http://schemas.microsoft.com/office/drawing/2014/main" id="{CC88818F-8ABC-DF4C-8BAE-9FCFA4CA5AE7}"/>
              </a:ext>
            </a:extLst>
          </p:cNvPr>
          <p:cNvSpPr/>
          <p:nvPr/>
        </p:nvSpPr>
        <p:spPr>
          <a:xfrm>
            <a:off x="8497587" y="3273693"/>
            <a:ext cx="2909650" cy="837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47D9B0C9-1C4B-6F45-81F5-31423F0CEE52}"/>
              </a:ext>
            </a:extLst>
          </p:cNvPr>
          <p:cNvSpPr txBox="1">
            <a:spLocks/>
          </p:cNvSpPr>
          <p:nvPr/>
        </p:nvSpPr>
        <p:spPr>
          <a:xfrm>
            <a:off x="3213856" y="3285094"/>
            <a:ext cx="2865858" cy="852017"/>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1600" dirty="0">
                <a:latin typeface="Rubik Light" pitchFamily="2" charset="-79"/>
                <a:cs typeface="Rubik Light" pitchFamily="2" charset="-79"/>
              </a:rPr>
              <a:t>Digital Marketing Launch</a:t>
            </a:r>
          </a:p>
          <a:p>
            <a:r>
              <a:rPr lang="en-US" sz="1600" dirty="0">
                <a:latin typeface="Rubik" pitchFamily="2" charset="-79"/>
                <a:cs typeface="Rubik" pitchFamily="2" charset="-79"/>
              </a:rPr>
              <a:t>$1.7 Mil</a:t>
            </a:r>
          </a:p>
        </p:txBody>
      </p:sp>
      <p:cxnSp>
        <p:nvCxnSpPr>
          <p:cNvPr id="3" name="Straight Connector 2">
            <a:extLst>
              <a:ext uri="{FF2B5EF4-FFF2-40B4-BE49-F238E27FC236}">
                <a16:creationId xmlns:a16="http://schemas.microsoft.com/office/drawing/2014/main" id="{410ACEFD-A5CC-6B46-BED6-FA28DEC07D86}"/>
              </a:ext>
            </a:extLst>
          </p:cNvPr>
          <p:cNvCxnSpPr>
            <a:stCxn id="9" idx="3"/>
            <a:endCxn id="10" idx="1"/>
          </p:cNvCxnSpPr>
          <p:nvPr/>
        </p:nvCxnSpPr>
        <p:spPr>
          <a:xfrm>
            <a:off x="2982071" y="3692537"/>
            <a:ext cx="2004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348F4E-0C98-6E42-90EB-A77C3BEABAF3}"/>
              </a:ext>
            </a:extLst>
          </p:cNvPr>
          <p:cNvCxnSpPr/>
          <p:nvPr/>
        </p:nvCxnSpPr>
        <p:spPr>
          <a:xfrm>
            <a:off x="6276703" y="3692537"/>
            <a:ext cx="2004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A37ECD7-1BDB-5A4F-A0C8-735379DC1279}"/>
              </a:ext>
            </a:extLst>
          </p:cNvPr>
          <p:cNvCxnSpPr/>
          <p:nvPr/>
        </p:nvCxnSpPr>
        <p:spPr>
          <a:xfrm>
            <a:off x="8293967" y="3692537"/>
            <a:ext cx="2004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355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4" name="Picture 3" descr="A person wearing glasses and a suit&#10;&#10;Description automatically generated with medium confidence">
            <a:extLst>
              <a:ext uri="{FF2B5EF4-FFF2-40B4-BE49-F238E27FC236}">
                <a16:creationId xmlns:a16="http://schemas.microsoft.com/office/drawing/2014/main" id="{7412F340-3DE4-6E4A-BBD6-E987B2DDF032}"/>
              </a:ext>
            </a:extLst>
          </p:cNvPr>
          <p:cNvPicPr>
            <a:picLocks noChangeAspect="1"/>
          </p:cNvPicPr>
          <p:nvPr/>
        </p:nvPicPr>
        <p:blipFill rotWithShape="1">
          <a:blip r:embed="rId2">
            <a:grayscl/>
          </a:blip>
          <a:srcRect t="4089" b="29245"/>
          <a:stretch/>
        </p:blipFill>
        <p:spPr>
          <a:xfrm>
            <a:off x="762135" y="3350051"/>
            <a:ext cx="1209595" cy="1209595"/>
          </a:xfrm>
          <a:prstGeom prst="ellipse">
            <a:avLst/>
          </a:prstGeom>
        </p:spPr>
      </p:pic>
      <p:pic>
        <p:nvPicPr>
          <p:cNvPr id="29" name="Picture 28" descr="A picture containing person, person, suit, wall&#10;&#10;Description automatically generated">
            <a:extLst>
              <a:ext uri="{FF2B5EF4-FFF2-40B4-BE49-F238E27FC236}">
                <a16:creationId xmlns:a16="http://schemas.microsoft.com/office/drawing/2014/main" id="{A0D40898-222C-9F44-BCE4-B7B8643E0A32}"/>
              </a:ext>
            </a:extLst>
          </p:cNvPr>
          <p:cNvPicPr>
            <a:picLocks noChangeAspect="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4886405" y="5167831"/>
            <a:ext cx="1209595" cy="1209595"/>
          </a:xfrm>
          <a:prstGeom prst="ellipse">
            <a:avLst/>
          </a:prstGeom>
        </p:spPr>
      </p:pic>
      <p:pic>
        <p:nvPicPr>
          <p:cNvPr id="25" name="Picture 24" descr="A person smiling for the camera&#10;&#10;Description automatically generated with medium confidence">
            <a:extLst>
              <a:ext uri="{FF2B5EF4-FFF2-40B4-BE49-F238E27FC236}">
                <a16:creationId xmlns:a16="http://schemas.microsoft.com/office/drawing/2014/main" id="{FE2C6DAE-0F22-0C46-B065-EC64AE6FF5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135" y="5167830"/>
            <a:ext cx="1209596" cy="1209596"/>
          </a:xfrm>
          <a:prstGeom prst="ellipse">
            <a:avLst/>
          </a:prstGeom>
        </p:spPr>
      </p:pic>
      <p:pic>
        <p:nvPicPr>
          <p:cNvPr id="17" name="Picture 16" descr="A person in a suit smiling&#10;&#10;Description automatically generated with low confidence">
            <a:extLst>
              <a:ext uri="{FF2B5EF4-FFF2-40B4-BE49-F238E27FC236}">
                <a16:creationId xmlns:a16="http://schemas.microsoft.com/office/drawing/2014/main" id="{47293C6C-7B2B-674B-8518-9D1BBF05B329}"/>
              </a:ext>
            </a:extLst>
          </p:cNvPr>
          <p:cNvPicPr>
            <a:picLocks noChangeAspect="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4886404" y="3336567"/>
            <a:ext cx="1209596" cy="1209596"/>
          </a:xfrm>
          <a:prstGeom prst="ellipse">
            <a:avLst/>
          </a:prstGeom>
        </p:spPr>
      </p:pic>
      <p:pic>
        <p:nvPicPr>
          <p:cNvPr id="5" name="Picture 4" descr="A person in a suit smiling&#10;&#10;Description automatically generated with medium confidence">
            <a:extLst>
              <a:ext uri="{FF2B5EF4-FFF2-40B4-BE49-F238E27FC236}">
                <a16:creationId xmlns:a16="http://schemas.microsoft.com/office/drawing/2014/main" id="{B22218E7-B910-5247-BD45-6A163D9232D6}"/>
              </a:ext>
            </a:extLst>
          </p:cNvPr>
          <p:cNvPicPr>
            <a:picLocks noChangeAspect="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762137" y="1428262"/>
            <a:ext cx="1209595" cy="1209595"/>
          </a:xfrm>
          <a:prstGeom prst="ellipse">
            <a:avLst/>
          </a:prstGeom>
        </p:spPr>
      </p:pic>
      <p:sp>
        <p:nvSpPr>
          <p:cNvPr id="6" name="TextBox 5">
            <a:extLst>
              <a:ext uri="{FF2B5EF4-FFF2-40B4-BE49-F238E27FC236}">
                <a16:creationId xmlns:a16="http://schemas.microsoft.com/office/drawing/2014/main" id="{AECD779E-CF8A-1F4B-963B-5D0E42898BA7}"/>
              </a:ext>
            </a:extLst>
          </p:cNvPr>
          <p:cNvSpPr txBox="1"/>
          <p:nvPr/>
        </p:nvSpPr>
        <p:spPr>
          <a:xfrm>
            <a:off x="2109580" y="1820724"/>
            <a:ext cx="2444254" cy="1169551"/>
          </a:xfrm>
          <a:prstGeom prst="rect">
            <a:avLst/>
          </a:prstGeom>
          <a:noFill/>
        </p:spPr>
        <p:txBody>
          <a:bodyPr wrap="square" rtlCol="0">
            <a:spAutoFit/>
          </a:bodyPr>
          <a:lstStyle/>
          <a:p>
            <a:r>
              <a:rPr lang="en-US" sz="700" dirty="0">
                <a:solidFill>
                  <a:schemeClr val="tx1">
                    <a:lumMod val="10000"/>
                  </a:schemeClr>
                </a:solidFill>
                <a:latin typeface="Rubik Light" pitchFamily="2" charset="-79"/>
                <a:cs typeface="Rubik Light" pitchFamily="2" charset="-79"/>
              </a:rPr>
              <a:t>Pat McCullough has 25+ years of progressive leadership experience.  Pat's CEO experience includes a $4 </a:t>
            </a:r>
            <a:r>
              <a:rPr lang="en-US" sz="700" dirty="0" err="1">
                <a:solidFill>
                  <a:schemeClr val="tx1">
                    <a:lumMod val="10000"/>
                  </a:schemeClr>
                </a:solidFill>
                <a:latin typeface="Rubik Light" pitchFamily="2" charset="-79"/>
                <a:cs typeface="Rubik Light" pitchFamily="2" charset="-79"/>
              </a:rPr>
              <a:t>Bil</a:t>
            </a:r>
            <a:r>
              <a:rPr lang="en-US" sz="700" dirty="0">
                <a:solidFill>
                  <a:schemeClr val="tx1">
                    <a:lumMod val="10000"/>
                  </a:schemeClr>
                </a:solidFill>
                <a:latin typeface="Rubik Light" pitchFamily="2" charset="-79"/>
                <a:cs typeface="Rubik Light" pitchFamily="2" charset="-79"/>
              </a:rPr>
              <a:t> global, publicly traded retail energy company and a private, early-stage utility scale solar startup backed by Kleiner Perkins, Goldman Sachs, HSBC and others.  He graduated from University of Notre Dame with a BS, Mechanical Engineering and an MBA, International Business.  His career began at Ford Motor Company and Johns Manville, a Berkshire Hathaway Company in corporate finance and operating roles.</a:t>
            </a:r>
          </a:p>
        </p:txBody>
      </p:sp>
      <p:sp>
        <p:nvSpPr>
          <p:cNvPr id="7" name="TextBox 6">
            <a:extLst>
              <a:ext uri="{FF2B5EF4-FFF2-40B4-BE49-F238E27FC236}">
                <a16:creationId xmlns:a16="http://schemas.microsoft.com/office/drawing/2014/main" id="{A9BAF012-26D5-D947-A96D-AD7580D49EC9}"/>
              </a:ext>
            </a:extLst>
          </p:cNvPr>
          <p:cNvSpPr txBox="1"/>
          <p:nvPr/>
        </p:nvSpPr>
        <p:spPr>
          <a:xfrm>
            <a:off x="2109579" y="1491127"/>
            <a:ext cx="2542431" cy="384721"/>
          </a:xfrm>
          <a:prstGeom prst="rect">
            <a:avLst/>
          </a:prstGeom>
          <a:noFill/>
        </p:spPr>
        <p:txBody>
          <a:bodyPr wrap="square" rtlCol="0">
            <a:spAutoFit/>
          </a:bodyPr>
          <a:lstStyle/>
          <a:p>
            <a:r>
              <a:rPr lang="en-US" sz="1000" dirty="0">
                <a:solidFill>
                  <a:schemeClr val="tx1">
                    <a:lumMod val="10000"/>
                  </a:schemeClr>
                </a:solidFill>
                <a:latin typeface="Rubik" pitchFamily="2" charset="-79"/>
                <a:ea typeface="Open Sans" panose="020B0606030504020204" pitchFamily="34" charset="0"/>
                <a:cs typeface="Rubik" pitchFamily="2" charset="-79"/>
              </a:rPr>
              <a:t>Pat McCullough</a:t>
            </a:r>
          </a:p>
          <a:p>
            <a:r>
              <a:rPr lang="en-US" sz="900" dirty="0">
                <a:solidFill>
                  <a:schemeClr val="tx1">
                    <a:lumMod val="10000"/>
                  </a:schemeClr>
                </a:solidFill>
                <a:latin typeface="Rubik Light" pitchFamily="2" charset="-79"/>
                <a:cs typeface="Rubik Light" pitchFamily="2" charset="-79"/>
              </a:rPr>
              <a:t>CEO / Board Director</a:t>
            </a:r>
          </a:p>
        </p:txBody>
      </p:sp>
      <p:pic>
        <p:nvPicPr>
          <p:cNvPr id="8" name="Picture 7">
            <a:extLst>
              <a:ext uri="{FF2B5EF4-FFF2-40B4-BE49-F238E27FC236}">
                <a16:creationId xmlns:a16="http://schemas.microsoft.com/office/drawing/2014/main" id="{7B3D0E09-7C38-B646-AB4A-A1FF684DE6CF}"/>
              </a:ext>
            </a:extLst>
          </p:cNvPr>
          <p:cNvPicPr>
            <a:picLocks noChangeAspect="1"/>
          </p:cNvPicPr>
          <p:nvPr/>
        </p:nvPicPr>
        <p:blipFill>
          <a:blip r:embed="rId7">
            <a:duotone>
              <a:prstClr val="black"/>
              <a:schemeClr val="tx2">
                <a:tint val="45000"/>
                <a:satMod val="400000"/>
              </a:schemeClr>
            </a:duotone>
          </a:blip>
          <a:stretch>
            <a:fillRect/>
          </a:stretch>
        </p:blipFill>
        <p:spPr>
          <a:xfrm>
            <a:off x="4887131" y="1428261"/>
            <a:ext cx="1209595" cy="1209595"/>
          </a:xfrm>
          <a:prstGeom prst="ellipse">
            <a:avLst/>
          </a:prstGeom>
        </p:spPr>
      </p:pic>
      <p:sp>
        <p:nvSpPr>
          <p:cNvPr id="9" name="TextBox 8">
            <a:extLst>
              <a:ext uri="{FF2B5EF4-FFF2-40B4-BE49-F238E27FC236}">
                <a16:creationId xmlns:a16="http://schemas.microsoft.com/office/drawing/2014/main" id="{D88D640B-8CDE-2E49-999B-5F375B7329BA}"/>
              </a:ext>
            </a:extLst>
          </p:cNvPr>
          <p:cNvSpPr txBox="1"/>
          <p:nvPr/>
        </p:nvSpPr>
        <p:spPr>
          <a:xfrm>
            <a:off x="6220560" y="1820724"/>
            <a:ext cx="3117220" cy="1169551"/>
          </a:xfrm>
          <a:prstGeom prst="rect">
            <a:avLst/>
          </a:prstGeom>
          <a:noFill/>
        </p:spPr>
        <p:txBody>
          <a:bodyPr wrap="square" rtlCol="0">
            <a:spAutoFit/>
          </a:bodyPr>
          <a:lstStyle/>
          <a:p>
            <a:r>
              <a:rPr lang="en-US" sz="700" dirty="0">
                <a:solidFill>
                  <a:schemeClr val="tx1">
                    <a:lumMod val="10000"/>
                  </a:schemeClr>
                </a:solidFill>
                <a:latin typeface="Rubik Light" pitchFamily="2" charset="-79"/>
                <a:cs typeface="Rubik Light" pitchFamily="2" charset="-79"/>
              </a:rPr>
              <a:t>James </a:t>
            </a:r>
            <a:r>
              <a:rPr lang="en-US" sz="700" dirty="0" err="1">
                <a:solidFill>
                  <a:schemeClr val="tx1">
                    <a:lumMod val="10000"/>
                  </a:schemeClr>
                </a:solidFill>
                <a:latin typeface="Rubik Light" pitchFamily="2" charset="-79"/>
                <a:cs typeface="Rubik Light" pitchFamily="2" charset="-79"/>
              </a:rPr>
              <a:t>Pickren</a:t>
            </a:r>
            <a:r>
              <a:rPr lang="en-US" sz="700" dirty="0">
                <a:solidFill>
                  <a:schemeClr val="tx1">
                    <a:lumMod val="10000"/>
                  </a:schemeClr>
                </a:solidFill>
                <a:latin typeface="Rubik Light" pitchFamily="2" charset="-79"/>
                <a:cs typeface="Rubik Light" pitchFamily="2" charset="-79"/>
              </a:rPr>
              <a:t> is a corporate executive, investor and entrepreneur.  Most recently he was the Chief Operating Officer for Just Energy Group, Inc.  As such, Mr. </a:t>
            </a:r>
            <a:r>
              <a:rPr lang="en-US" sz="700" dirty="0" err="1">
                <a:solidFill>
                  <a:schemeClr val="tx1">
                    <a:lumMod val="10000"/>
                  </a:schemeClr>
                </a:solidFill>
                <a:latin typeface="Rubik Light" pitchFamily="2" charset="-79"/>
                <a:cs typeface="Rubik Light" pitchFamily="2" charset="-79"/>
              </a:rPr>
              <a:t>Pickren</a:t>
            </a:r>
            <a:r>
              <a:rPr lang="en-US" sz="700" dirty="0">
                <a:solidFill>
                  <a:schemeClr val="tx1">
                    <a:lumMod val="10000"/>
                  </a:schemeClr>
                </a:solidFill>
                <a:latin typeface="Rubik Light" pitchFamily="2" charset="-79"/>
                <a:cs typeface="Rubik Light" pitchFamily="2" charset="-79"/>
              </a:rPr>
              <a:t> had full responsibility for JE’s global gas, power, and renewables businesses with principal locations in Houston, Toronto, and London. Prior to this, Mr. </a:t>
            </a:r>
            <a:r>
              <a:rPr lang="en-US" sz="700" dirty="0" err="1">
                <a:solidFill>
                  <a:schemeClr val="tx1">
                    <a:lumMod val="10000"/>
                  </a:schemeClr>
                </a:solidFill>
                <a:latin typeface="Rubik Light" pitchFamily="2" charset="-79"/>
                <a:cs typeface="Rubik Light" pitchFamily="2" charset="-79"/>
              </a:rPr>
              <a:t>Pickren</a:t>
            </a:r>
            <a:r>
              <a:rPr lang="en-US" sz="700" dirty="0">
                <a:solidFill>
                  <a:schemeClr val="tx1">
                    <a:lumMod val="10000"/>
                  </a:schemeClr>
                </a:solidFill>
                <a:latin typeface="Rubik Light" pitchFamily="2" charset="-79"/>
                <a:cs typeface="Rubik Light" pitchFamily="2" charset="-79"/>
              </a:rPr>
              <a:t> was a principle and served as the Chief Executive Officer at </a:t>
            </a:r>
            <a:r>
              <a:rPr lang="en-US" sz="700" dirty="0" err="1">
                <a:solidFill>
                  <a:schemeClr val="tx1">
                    <a:lumMod val="10000"/>
                  </a:schemeClr>
                </a:solidFill>
                <a:latin typeface="Rubik Light" pitchFamily="2" charset="-79"/>
                <a:cs typeface="Rubik Light" pitchFamily="2" charset="-79"/>
              </a:rPr>
              <a:t>Sherex</a:t>
            </a:r>
            <a:r>
              <a:rPr lang="en-US" sz="700" dirty="0">
                <a:solidFill>
                  <a:schemeClr val="tx1">
                    <a:lumMod val="10000"/>
                  </a:schemeClr>
                </a:solidFill>
                <a:latin typeface="Rubik Light" pitchFamily="2" charset="-79"/>
                <a:cs typeface="Rubik Light" pitchFamily="2" charset="-79"/>
              </a:rPr>
              <a:t> Fastening Solutions, a manufacturer of specialty fastener hardware. Previously, Mr. </a:t>
            </a:r>
            <a:r>
              <a:rPr lang="en-US" sz="700" dirty="0" err="1">
                <a:solidFill>
                  <a:schemeClr val="tx1">
                    <a:lumMod val="10000"/>
                  </a:schemeClr>
                </a:solidFill>
                <a:latin typeface="Rubik Light" pitchFamily="2" charset="-79"/>
                <a:cs typeface="Rubik Light" pitchFamily="2" charset="-79"/>
              </a:rPr>
              <a:t>Pickren</a:t>
            </a:r>
            <a:r>
              <a:rPr lang="en-US" sz="700" dirty="0">
                <a:solidFill>
                  <a:schemeClr val="tx1">
                    <a:lumMod val="10000"/>
                  </a:schemeClr>
                </a:solidFill>
                <a:latin typeface="Rubik Light" pitchFamily="2" charset="-79"/>
                <a:cs typeface="Rubik Light" pitchFamily="2" charset="-79"/>
              </a:rPr>
              <a:t> was the President and Chief Executive Officer at Ryan </a:t>
            </a:r>
            <a:r>
              <a:rPr lang="en-US" sz="700" dirty="0" err="1">
                <a:solidFill>
                  <a:schemeClr val="tx1">
                    <a:lumMod val="10000"/>
                  </a:schemeClr>
                </a:solidFill>
                <a:latin typeface="Rubik Light" pitchFamily="2" charset="-79"/>
                <a:cs typeface="Rubik Light" pitchFamily="2" charset="-79"/>
              </a:rPr>
              <a:t>Herco</a:t>
            </a:r>
            <a:r>
              <a:rPr lang="en-US" sz="700" dirty="0">
                <a:solidFill>
                  <a:schemeClr val="tx1">
                    <a:lumMod val="10000"/>
                  </a:schemeClr>
                </a:solidFill>
                <a:latin typeface="Rubik Light" pitchFamily="2" charset="-79"/>
                <a:cs typeface="Rubik Light" pitchFamily="2" charset="-79"/>
              </a:rPr>
              <a:t> Flow Solutions, a NY based, private equity firm. Mr. </a:t>
            </a:r>
            <a:r>
              <a:rPr lang="en-US" sz="700" dirty="0" err="1">
                <a:solidFill>
                  <a:schemeClr val="tx1">
                    <a:lumMod val="10000"/>
                  </a:schemeClr>
                </a:solidFill>
                <a:latin typeface="Rubik Light" pitchFamily="2" charset="-79"/>
                <a:cs typeface="Rubik Light" pitchFamily="2" charset="-79"/>
              </a:rPr>
              <a:t>Pickren</a:t>
            </a:r>
            <a:r>
              <a:rPr lang="en-US" sz="700" dirty="0">
                <a:solidFill>
                  <a:schemeClr val="tx1">
                    <a:lumMod val="10000"/>
                  </a:schemeClr>
                </a:solidFill>
                <a:latin typeface="Rubik Light" pitchFamily="2" charset="-79"/>
                <a:cs typeface="Rubik Light" pitchFamily="2" charset="-79"/>
              </a:rPr>
              <a:t> has a mechanical engineering degree from Clemson University and an MBA from Duke University.</a:t>
            </a:r>
          </a:p>
        </p:txBody>
      </p:sp>
      <p:sp>
        <p:nvSpPr>
          <p:cNvPr id="10" name="TextBox 9">
            <a:extLst>
              <a:ext uri="{FF2B5EF4-FFF2-40B4-BE49-F238E27FC236}">
                <a16:creationId xmlns:a16="http://schemas.microsoft.com/office/drawing/2014/main" id="{EBEF66DE-A693-A545-939D-F8141140D3FC}"/>
              </a:ext>
            </a:extLst>
          </p:cNvPr>
          <p:cNvSpPr txBox="1"/>
          <p:nvPr/>
        </p:nvSpPr>
        <p:spPr>
          <a:xfrm>
            <a:off x="6220560" y="1491127"/>
            <a:ext cx="2542431" cy="384721"/>
          </a:xfrm>
          <a:prstGeom prst="rect">
            <a:avLst/>
          </a:prstGeom>
        </p:spPr>
        <p:txBody>
          <a:bodyPr wrap="square" rtlCol="0">
            <a:spAutoFit/>
          </a:bodyPr>
          <a:lstStyle/>
          <a:p>
            <a:r>
              <a:rPr lang="en-US" sz="1000" dirty="0">
                <a:solidFill>
                  <a:schemeClr val="tx1">
                    <a:lumMod val="10000"/>
                  </a:schemeClr>
                </a:solidFill>
                <a:latin typeface="Rubik" pitchFamily="2" charset="-79"/>
                <a:ea typeface="Open Sans" panose="020B0606030504020204" pitchFamily="34" charset="0"/>
                <a:cs typeface="Rubik" pitchFamily="2" charset="-79"/>
              </a:rPr>
              <a:t>James </a:t>
            </a:r>
            <a:r>
              <a:rPr lang="en-US" sz="1000" dirty="0" err="1">
                <a:solidFill>
                  <a:schemeClr val="tx1">
                    <a:lumMod val="10000"/>
                  </a:schemeClr>
                </a:solidFill>
                <a:latin typeface="Rubik" pitchFamily="2" charset="-79"/>
                <a:ea typeface="Open Sans" panose="020B0606030504020204" pitchFamily="34" charset="0"/>
                <a:cs typeface="Rubik" pitchFamily="2" charset="-79"/>
              </a:rPr>
              <a:t>Pickren</a:t>
            </a:r>
            <a:endParaRPr lang="en-US" sz="1000" dirty="0">
              <a:solidFill>
                <a:schemeClr val="tx1">
                  <a:lumMod val="10000"/>
                </a:schemeClr>
              </a:solidFill>
              <a:latin typeface="Rubik" pitchFamily="2" charset="-79"/>
              <a:ea typeface="Open Sans" panose="020B0606030504020204" pitchFamily="34" charset="0"/>
              <a:cs typeface="Rubik" pitchFamily="2" charset="-79"/>
            </a:endParaRPr>
          </a:p>
          <a:p>
            <a:r>
              <a:rPr lang="en-US" sz="900" dirty="0">
                <a:solidFill>
                  <a:schemeClr val="tx1">
                    <a:lumMod val="10000"/>
                  </a:schemeClr>
                </a:solidFill>
                <a:latin typeface="Rubik Light" pitchFamily="2" charset="-79"/>
                <a:cs typeface="Rubik Light" pitchFamily="2" charset="-79"/>
              </a:rPr>
              <a:t>President / Board Director Nominee</a:t>
            </a:r>
          </a:p>
        </p:txBody>
      </p:sp>
      <p:sp>
        <p:nvSpPr>
          <p:cNvPr id="13" name="TextBox 12">
            <a:extLst>
              <a:ext uri="{FF2B5EF4-FFF2-40B4-BE49-F238E27FC236}">
                <a16:creationId xmlns:a16="http://schemas.microsoft.com/office/drawing/2014/main" id="{E4E654B9-E3EA-E043-AF5B-46B01DEE5672}"/>
              </a:ext>
            </a:extLst>
          </p:cNvPr>
          <p:cNvSpPr txBox="1"/>
          <p:nvPr/>
        </p:nvSpPr>
        <p:spPr>
          <a:xfrm>
            <a:off x="2109579" y="3402736"/>
            <a:ext cx="2268111" cy="384721"/>
          </a:xfrm>
          <a:prstGeom prst="rect">
            <a:avLst/>
          </a:prstGeom>
          <a:noFill/>
        </p:spPr>
        <p:txBody>
          <a:bodyPr wrap="square" rtlCol="0">
            <a:spAutoFit/>
          </a:bodyPr>
          <a:lstStyle/>
          <a:p>
            <a:r>
              <a:rPr lang="en-US" sz="1000" dirty="0">
                <a:solidFill>
                  <a:schemeClr val="tx1">
                    <a:lumMod val="10000"/>
                  </a:schemeClr>
                </a:solidFill>
                <a:latin typeface="Rubik" pitchFamily="2" charset="-79"/>
                <a:ea typeface="Open Sans" panose="020B0606030504020204" pitchFamily="34" charset="0"/>
                <a:cs typeface="Rubik" pitchFamily="2" charset="-79"/>
              </a:rPr>
              <a:t>Don Zimmer</a:t>
            </a:r>
          </a:p>
          <a:p>
            <a:r>
              <a:rPr lang="en-US" sz="900" dirty="0">
                <a:solidFill>
                  <a:schemeClr val="tx1">
                    <a:lumMod val="10000"/>
                  </a:schemeClr>
                </a:solidFill>
                <a:latin typeface="Rubik Light" pitchFamily="2" charset="-79"/>
                <a:cs typeface="Rubik Light" pitchFamily="2" charset="-79"/>
              </a:rPr>
              <a:t>Chief Operating Officer / Board Director</a:t>
            </a:r>
          </a:p>
        </p:txBody>
      </p:sp>
      <p:sp>
        <p:nvSpPr>
          <p:cNvPr id="16" name="TextBox 15">
            <a:extLst>
              <a:ext uri="{FF2B5EF4-FFF2-40B4-BE49-F238E27FC236}">
                <a16:creationId xmlns:a16="http://schemas.microsoft.com/office/drawing/2014/main" id="{B18C6A82-CED1-5846-9B63-9F23B2D572B0}"/>
              </a:ext>
            </a:extLst>
          </p:cNvPr>
          <p:cNvSpPr txBox="1"/>
          <p:nvPr/>
        </p:nvSpPr>
        <p:spPr>
          <a:xfrm>
            <a:off x="6220560" y="3402736"/>
            <a:ext cx="1803300" cy="384721"/>
          </a:xfrm>
          <a:prstGeom prst="rect">
            <a:avLst/>
          </a:prstGeom>
          <a:noFill/>
        </p:spPr>
        <p:txBody>
          <a:bodyPr wrap="square" rtlCol="0">
            <a:spAutoFit/>
          </a:bodyPr>
          <a:lstStyle/>
          <a:p>
            <a:r>
              <a:rPr lang="en-US" sz="1000" dirty="0">
                <a:solidFill>
                  <a:schemeClr val="tx1">
                    <a:lumMod val="10000"/>
                  </a:schemeClr>
                </a:solidFill>
                <a:latin typeface="Rubik" pitchFamily="2" charset="-79"/>
                <a:ea typeface="Open Sans" panose="020B0606030504020204" pitchFamily="34" charset="0"/>
                <a:cs typeface="Rubik" pitchFamily="2" charset="-79"/>
              </a:rPr>
              <a:t>Scott </a:t>
            </a:r>
            <a:r>
              <a:rPr lang="en-US" sz="1000" dirty="0" err="1">
                <a:solidFill>
                  <a:schemeClr val="tx1">
                    <a:lumMod val="10000"/>
                  </a:schemeClr>
                </a:solidFill>
                <a:latin typeface="Rubik" pitchFamily="2" charset="-79"/>
                <a:ea typeface="Open Sans" panose="020B0606030504020204" pitchFamily="34" charset="0"/>
                <a:cs typeface="Rubik" pitchFamily="2" charset="-79"/>
              </a:rPr>
              <a:t>Storey</a:t>
            </a:r>
            <a:endParaRPr lang="en-US" sz="1000" dirty="0">
              <a:solidFill>
                <a:schemeClr val="tx1">
                  <a:lumMod val="10000"/>
                </a:schemeClr>
              </a:solidFill>
              <a:latin typeface="Rubik" pitchFamily="2" charset="-79"/>
              <a:ea typeface="Open Sans" panose="020B0606030504020204" pitchFamily="34" charset="0"/>
              <a:cs typeface="Rubik" pitchFamily="2" charset="-79"/>
            </a:endParaRPr>
          </a:p>
          <a:p>
            <a:r>
              <a:rPr lang="en-US" sz="900" dirty="0">
                <a:solidFill>
                  <a:schemeClr val="tx1">
                    <a:lumMod val="10000"/>
                  </a:schemeClr>
                </a:solidFill>
                <a:latin typeface="Rubik Light" pitchFamily="2" charset="-79"/>
                <a:cs typeface="Rubik Light" pitchFamily="2" charset="-79"/>
              </a:rPr>
              <a:t>Chief Financial Officer</a:t>
            </a:r>
          </a:p>
        </p:txBody>
      </p:sp>
      <p:sp>
        <p:nvSpPr>
          <p:cNvPr id="20" name="TextBox 19">
            <a:extLst>
              <a:ext uri="{FF2B5EF4-FFF2-40B4-BE49-F238E27FC236}">
                <a16:creationId xmlns:a16="http://schemas.microsoft.com/office/drawing/2014/main" id="{824EEA5D-CDC6-C44E-AD66-6623B32946BE}"/>
              </a:ext>
            </a:extLst>
          </p:cNvPr>
          <p:cNvSpPr txBox="1"/>
          <p:nvPr/>
        </p:nvSpPr>
        <p:spPr>
          <a:xfrm>
            <a:off x="6220560" y="3724286"/>
            <a:ext cx="2844717" cy="954107"/>
          </a:xfrm>
          <a:prstGeom prst="rect">
            <a:avLst/>
          </a:prstGeom>
          <a:noFill/>
        </p:spPr>
        <p:txBody>
          <a:bodyPr wrap="square" rtlCol="0">
            <a:spAutoFit/>
          </a:bodyPr>
          <a:lstStyle/>
          <a:p>
            <a:r>
              <a:rPr lang="en-US" sz="700" dirty="0">
                <a:solidFill>
                  <a:schemeClr val="tx1">
                    <a:lumMod val="10000"/>
                  </a:schemeClr>
                </a:solidFill>
                <a:latin typeface="Rubik Light" pitchFamily="2" charset="-79"/>
                <a:cs typeface="Rubik Light" pitchFamily="2" charset="-79"/>
              </a:rPr>
              <a:t>Scott </a:t>
            </a:r>
            <a:r>
              <a:rPr lang="en-US" sz="700" dirty="0" err="1">
                <a:solidFill>
                  <a:schemeClr val="tx1">
                    <a:lumMod val="10000"/>
                  </a:schemeClr>
                </a:solidFill>
                <a:latin typeface="Rubik Light" pitchFamily="2" charset="-79"/>
                <a:cs typeface="Rubik Light" pitchFamily="2" charset="-79"/>
              </a:rPr>
              <a:t>Storey</a:t>
            </a:r>
            <a:r>
              <a:rPr lang="en-US" sz="700" dirty="0">
                <a:solidFill>
                  <a:schemeClr val="tx1">
                    <a:lumMod val="10000"/>
                  </a:schemeClr>
                </a:solidFill>
                <a:latin typeface="Rubik Light" pitchFamily="2" charset="-79"/>
                <a:cs typeface="Rubik Light" pitchFamily="2" charset="-79"/>
              </a:rPr>
              <a:t> has spent his entire career in the financial services industry in capital raising, M&amp;A, and consulting capacities. Scott’s recent experience includes heading up acquisitions for a family office and prior to that as a Managing Director with BB&amp;T Capital Markets advising companies on mergers and acquisitions. Scott graduated with a B.S. in Commerce from the University of Virginia and received an M.B.A from the University of North Carolina at Chapel Hill. Scott began his career with </a:t>
            </a:r>
            <a:r>
              <a:rPr lang="en-US" sz="700" dirty="0" err="1">
                <a:solidFill>
                  <a:schemeClr val="tx1">
                    <a:lumMod val="10000"/>
                  </a:schemeClr>
                </a:solidFill>
                <a:latin typeface="Rubik Light" pitchFamily="2" charset="-79"/>
                <a:cs typeface="Rubik Light" pitchFamily="2" charset="-79"/>
              </a:rPr>
              <a:t>PriceWaterhouseCoopers</a:t>
            </a:r>
            <a:r>
              <a:rPr lang="en-US" sz="700" dirty="0">
                <a:solidFill>
                  <a:schemeClr val="tx1">
                    <a:lumMod val="10000"/>
                  </a:schemeClr>
                </a:solidFill>
                <a:latin typeface="Rubik Light" pitchFamily="2" charset="-79"/>
                <a:cs typeface="Rubik Light" pitchFamily="2" charset="-79"/>
              </a:rPr>
              <a:t>.</a:t>
            </a:r>
          </a:p>
        </p:txBody>
      </p:sp>
      <p:sp>
        <p:nvSpPr>
          <p:cNvPr id="21" name="TextBox 20">
            <a:extLst>
              <a:ext uri="{FF2B5EF4-FFF2-40B4-BE49-F238E27FC236}">
                <a16:creationId xmlns:a16="http://schemas.microsoft.com/office/drawing/2014/main" id="{2F407A3F-7EFA-324C-B03D-57D69F92C423}"/>
              </a:ext>
            </a:extLst>
          </p:cNvPr>
          <p:cNvSpPr txBox="1"/>
          <p:nvPr/>
        </p:nvSpPr>
        <p:spPr>
          <a:xfrm>
            <a:off x="2109580" y="3724286"/>
            <a:ext cx="2268110" cy="1169551"/>
          </a:xfrm>
          <a:prstGeom prst="rect">
            <a:avLst/>
          </a:prstGeom>
          <a:noFill/>
        </p:spPr>
        <p:txBody>
          <a:bodyPr wrap="square" rtlCol="0">
            <a:spAutoFit/>
          </a:bodyPr>
          <a:lstStyle/>
          <a:p>
            <a:r>
              <a:rPr lang="en-US" sz="700" dirty="0">
                <a:solidFill>
                  <a:schemeClr val="tx1">
                    <a:lumMod val="10000"/>
                  </a:schemeClr>
                </a:solidFill>
                <a:latin typeface="Rubik Light" pitchFamily="2" charset="-79"/>
                <a:cs typeface="Rubik Light" pitchFamily="2" charset="-79"/>
              </a:rPr>
              <a:t>Don Zimmer is a 40-year veteran of the highly competitive new car Automotive industry. Don has been a Director of Fixed Operations for some of the most prestigious brands such as Rolls-Royce, Bentley, Ferrari, Lamborghini, and Maserati. Don shared his hard-won knowledge with Managers and Directors across the US and Canada as a Fixed Operations trainer and now, he brings his talents, organizational skills, and attention to detail to the Eclipse Quatro project. </a:t>
            </a:r>
          </a:p>
        </p:txBody>
      </p:sp>
      <p:sp>
        <p:nvSpPr>
          <p:cNvPr id="23" name="TextBox 22">
            <a:extLst>
              <a:ext uri="{FF2B5EF4-FFF2-40B4-BE49-F238E27FC236}">
                <a16:creationId xmlns:a16="http://schemas.microsoft.com/office/drawing/2014/main" id="{A1140AEA-2B10-D54F-B8F3-8593E7523C92}"/>
              </a:ext>
            </a:extLst>
          </p:cNvPr>
          <p:cNvSpPr txBox="1"/>
          <p:nvPr/>
        </p:nvSpPr>
        <p:spPr>
          <a:xfrm>
            <a:off x="2109580" y="5560292"/>
            <a:ext cx="2189918" cy="954107"/>
          </a:xfrm>
          <a:prstGeom prst="rect">
            <a:avLst/>
          </a:prstGeom>
          <a:noFill/>
        </p:spPr>
        <p:txBody>
          <a:bodyPr wrap="square" rtlCol="0">
            <a:spAutoFit/>
          </a:bodyPr>
          <a:lstStyle/>
          <a:p>
            <a:r>
              <a:rPr lang="en-US" sz="700" dirty="0">
                <a:solidFill>
                  <a:schemeClr val="tx1">
                    <a:lumMod val="10000"/>
                  </a:schemeClr>
                </a:solidFill>
                <a:latin typeface="Rubik Light" pitchFamily="2" charset="-79"/>
                <a:cs typeface="Rubik Light" pitchFamily="2" charset="-79"/>
              </a:rPr>
              <a:t>Ravi Sawhney has spent more than forty years at the forefront of product and technology innovation. He is a serial entrepreneur, business leader, author, lecturer, and thought leader on design and innovation. He is also frequently asked to be an expert witness on matters of design, innovation, and competition. He is founder and CEO of RKS Design.</a:t>
            </a:r>
          </a:p>
        </p:txBody>
      </p:sp>
      <p:sp>
        <p:nvSpPr>
          <p:cNvPr id="24" name="TextBox 23">
            <a:extLst>
              <a:ext uri="{FF2B5EF4-FFF2-40B4-BE49-F238E27FC236}">
                <a16:creationId xmlns:a16="http://schemas.microsoft.com/office/drawing/2014/main" id="{6141F95D-3509-A140-A55C-7CC95A7B16B0}"/>
              </a:ext>
            </a:extLst>
          </p:cNvPr>
          <p:cNvSpPr txBox="1"/>
          <p:nvPr/>
        </p:nvSpPr>
        <p:spPr>
          <a:xfrm>
            <a:off x="2109579" y="5230695"/>
            <a:ext cx="2542431" cy="384721"/>
          </a:xfrm>
          <a:prstGeom prst="rect">
            <a:avLst/>
          </a:prstGeom>
          <a:noFill/>
        </p:spPr>
        <p:txBody>
          <a:bodyPr wrap="square" rtlCol="0">
            <a:spAutoFit/>
          </a:bodyPr>
          <a:lstStyle/>
          <a:p>
            <a:r>
              <a:rPr lang="en-US" sz="1000" dirty="0">
                <a:solidFill>
                  <a:schemeClr val="tx1">
                    <a:lumMod val="10000"/>
                  </a:schemeClr>
                </a:solidFill>
                <a:latin typeface="Rubik" pitchFamily="2" charset="-79"/>
                <a:ea typeface="Open Sans" panose="020B0606030504020204" pitchFamily="34" charset="0"/>
                <a:cs typeface="Rubik" pitchFamily="2" charset="-79"/>
              </a:rPr>
              <a:t>Ravi Sawhney</a:t>
            </a:r>
          </a:p>
          <a:p>
            <a:r>
              <a:rPr lang="en-US" sz="900" dirty="0">
                <a:solidFill>
                  <a:schemeClr val="tx1">
                    <a:lumMod val="10000"/>
                  </a:schemeClr>
                </a:solidFill>
                <a:latin typeface="Rubik Light" pitchFamily="2" charset="-79"/>
                <a:cs typeface="Rubik Light" pitchFamily="2" charset="-79"/>
              </a:rPr>
              <a:t>Chief Design Officer / Board Director</a:t>
            </a:r>
          </a:p>
        </p:txBody>
      </p:sp>
      <p:sp>
        <p:nvSpPr>
          <p:cNvPr id="27" name="TextBox 26">
            <a:extLst>
              <a:ext uri="{FF2B5EF4-FFF2-40B4-BE49-F238E27FC236}">
                <a16:creationId xmlns:a16="http://schemas.microsoft.com/office/drawing/2014/main" id="{CEEA6DE5-96C4-8A49-92C0-2CB6909C7FB0}"/>
              </a:ext>
            </a:extLst>
          </p:cNvPr>
          <p:cNvSpPr txBox="1"/>
          <p:nvPr/>
        </p:nvSpPr>
        <p:spPr>
          <a:xfrm>
            <a:off x="6220560" y="5235469"/>
            <a:ext cx="1803300" cy="384721"/>
          </a:xfrm>
          <a:prstGeom prst="rect">
            <a:avLst/>
          </a:prstGeom>
          <a:noFill/>
        </p:spPr>
        <p:txBody>
          <a:bodyPr wrap="square" rtlCol="0">
            <a:spAutoFit/>
          </a:bodyPr>
          <a:lstStyle/>
          <a:p>
            <a:r>
              <a:rPr lang="en-US" sz="1000" dirty="0">
                <a:solidFill>
                  <a:schemeClr val="tx1">
                    <a:lumMod val="10000"/>
                  </a:schemeClr>
                </a:solidFill>
                <a:latin typeface="Rubik" pitchFamily="2" charset="-79"/>
                <a:ea typeface="Open Sans" panose="020B0606030504020204" pitchFamily="34" charset="0"/>
                <a:cs typeface="Rubik" pitchFamily="2" charset="-79"/>
              </a:rPr>
              <a:t>Frank </a:t>
            </a:r>
            <a:r>
              <a:rPr lang="en-US" sz="1000" dirty="0" err="1">
                <a:solidFill>
                  <a:schemeClr val="tx1">
                    <a:lumMod val="10000"/>
                  </a:schemeClr>
                </a:solidFill>
                <a:latin typeface="Rubik" pitchFamily="2" charset="-79"/>
                <a:ea typeface="Open Sans" panose="020B0606030504020204" pitchFamily="34" charset="0"/>
                <a:cs typeface="Rubik" pitchFamily="2" charset="-79"/>
              </a:rPr>
              <a:t>Caughman</a:t>
            </a:r>
            <a:r>
              <a:rPr lang="en-US" sz="1000" dirty="0">
                <a:solidFill>
                  <a:schemeClr val="tx1">
                    <a:lumMod val="10000"/>
                  </a:schemeClr>
                </a:solidFill>
                <a:latin typeface="Rubik" pitchFamily="2" charset="-79"/>
                <a:ea typeface="Open Sans" panose="020B0606030504020204" pitchFamily="34" charset="0"/>
                <a:cs typeface="Rubik" pitchFamily="2" charset="-79"/>
              </a:rPr>
              <a:t>, DMD </a:t>
            </a:r>
          </a:p>
          <a:p>
            <a:r>
              <a:rPr lang="en-US" sz="900" dirty="0">
                <a:solidFill>
                  <a:schemeClr val="tx1">
                    <a:lumMod val="10000"/>
                  </a:schemeClr>
                </a:solidFill>
                <a:latin typeface="Rubik Light" pitchFamily="2" charset="-79"/>
                <a:cs typeface="Rubik Light" pitchFamily="2" charset="-79"/>
              </a:rPr>
              <a:t>Chairman of the Board</a:t>
            </a:r>
          </a:p>
        </p:txBody>
      </p:sp>
      <p:sp>
        <p:nvSpPr>
          <p:cNvPr id="28" name="TextBox 27">
            <a:extLst>
              <a:ext uri="{FF2B5EF4-FFF2-40B4-BE49-F238E27FC236}">
                <a16:creationId xmlns:a16="http://schemas.microsoft.com/office/drawing/2014/main" id="{79B73A15-6670-3A42-9DE5-B2BB0FADE90D}"/>
              </a:ext>
            </a:extLst>
          </p:cNvPr>
          <p:cNvSpPr txBox="1"/>
          <p:nvPr/>
        </p:nvSpPr>
        <p:spPr>
          <a:xfrm>
            <a:off x="6220560" y="5557019"/>
            <a:ext cx="2542431" cy="846386"/>
          </a:xfrm>
          <a:prstGeom prst="rect">
            <a:avLst/>
          </a:prstGeom>
          <a:noFill/>
        </p:spPr>
        <p:txBody>
          <a:bodyPr wrap="square" rtlCol="0">
            <a:spAutoFit/>
          </a:bodyPr>
          <a:lstStyle/>
          <a:p>
            <a:r>
              <a:rPr lang="en-US" sz="700" dirty="0">
                <a:solidFill>
                  <a:schemeClr val="tx1">
                    <a:lumMod val="10000"/>
                  </a:schemeClr>
                </a:solidFill>
                <a:latin typeface="Rubik Light" pitchFamily="2" charset="-79"/>
                <a:cs typeface="Rubik Light" pitchFamily="2" charset="-79"/>
              </a:rPr>
              <a:t>Dr. Frank </a:t>
            </a:r>
            <a:r>
              <a:rPr lang="en-US" sz="700" dirty="0" err="1">
                <a:solidFill>
                  <a:schemeClr val="tx1">
                    <a:lumMod val="10000"/>
                  </a:schemeClr>
                </a:solidFill>
                <a:latin typeface="Rubik Light" pitchFamily="2" charset="-79"/>
                <a:cs typeface="Rubik Light" pitchFamily="2" charset="-79"/>
              </a:rPr>
              <a:t>Caughman</a:t>
            </a:r>
            <a:r>
              <a:rPr lang="en-US" sz="700" dirty="0">
                <a:solidFill>
                  <a:schemeClr val="tx1">
                    <a:lumMod val="10000"/>
                  </a:schemeClr>
                </a:solidFill>
                <a:latin typeface="Rubik Light" pitchFamily="2" charset="-79"/>
                <a:cs typeface="Rubik Light" pitchFamily="2" charset="-79"/>
              </a:rPr>
              <a:t> is an accomplished Dental educator, researcher and clinician. In his 40+ year dental career, he has received numerous prestigious honors, authored more than 60 research and clinical publications, served as President of the Academy of Operative Dentistry, and retired from academia as the Associate Dean of Patient Services at the Dental College of Georgia.</a:t>
            </a:r>
          </a:p>
        </p:txBody>
      </p:sp>
      <p:sp>
        <p:nvSpPr>
          <p:cNvPr id="30" name="TextBox 29">
            <a:extLst>
              <a:ext uri="{FF2B5EF4-FFF2-40B4-BE49-F238E27FC236}">
                <a16:creationId xmlns:a16="http://schemas.microsoft.com/office/drawing/2014/main" id="{29DF7132-31E9-C947-92AC-3E2D45953A2B}"/>
              </a:ext>
            </a:extLst>
          </p:cNvPr>
          <p:cNvSpPr txBox="1"/>
          <p:nvPr/>
        </p:nvSpPr>
        <p:spPr>
          <a:xfrm>
            <a:off x="9506782" y="5167830"/>
            <a:ext cx="2410357" cy="923330"/>
          </a:xfrm>
          <a:prstGeom prst="rect">
            <a:avLst/>
          </a:prstGeom>
          <a:noFill/>
        </p:spPr>
        <p:txBody>
          <a:bodyPr wrap="square">
            <a:spAutoFit/>
          </a:bodyPr>
          <a:lstStyle/>
          <a:p>
            <a:pPr marL="0" indent="0">
              <a:buNone/>
            </a:pPr>
            <a:r>
              <a:rPr lang="en-US" sz="1800" dirty="0">
                <a:solidFill>
                  <a:schemeClr val="tx1">
                    <a:lumMod val="10000"/>
                  </a:schemeClr>
                </a:solidFill>
                <a:latin typeface="Rubik Light" pitchFamily="2" charset="-79"/>
                <a:cs typeface="Rubik Light" pitchFamily="2" charset="-79"/>
              </a:rPr>
              <a:t>Coming 2021</a:t>
            </a:r>
          </a:p>
          <a:p>
            <a:pPr marL="0" indent="0">
              <a:buNone/>
            </a:pPr>
            <a:r>
              <a:rPr lang="en-US" sz="1200" dirty="0">
                <a:solidFill>
                  <a:schemeClr val="tx1">
                    <a:lumMod val="10000"/>
                  </a:schemeClr>
                </a:solidFill>
                <a:latin typeface="Rubik Light" pitchFamily="2" charset="-79"/>
                <a:cs typeface="Rubik Light" pitchFamily="2" charset="-79"/>
              </a:rPr>
              <a:t>Dental Advisory Board made of existing shareholders that are leaders in the Dentistry Space</a:t>
            </a:r>
          </a:p>
        </p:txBody>
      </p:sp>
      <p:sp>
        <p:nvSpPr>
          <p:cNvPr id="35" name="Slide Number Placeholder 5">
            <a:extLst>
              <a:ext uri="{FF2B5EF4-FFF2-40B4-BE49-F238E27FC236}">
                <a16:creationId xmlns:a16="http://schemas.microsoft.com/office/drawing/2014/main" id="{C267FD47-49D7-4441-9B0F-5AE64BFC6C1B}"/>
              </a:ext>
            </a:extLst>
          </p:cNvPr>
          <p:cNvSpPr txBox="1">
            <a:spLocks/>
          </p:cNvSpPr>
          <p:nvPr/>
        </p:nvSpPr>
        <p:spPr>
          <a:xfrm>
            <a:off x="11687760" y="6429026"/>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50" b="0" i="0" smtClean="0">
                <a:solidFill>
                  <a:schemeClr val="bg1"/>
                </a:solidFill>
                <a:latin typeface="Rubik Light" pitchFamily="2" charset="-79"/>
                <a:ea typeface="Open Sans Light" panose="020B0306030504020204" pitchFamily="34" charset="0"/>
                <a:cs typeface="Rubik Light" pitchFamily="2" charset="-79"/>
              </a:rPr>
              <a:pPr algn="ctr"/>
              <a:t>16</a:t>
            </a:fld>
            <a:endParaRPr lang="en-US" sz="1050" b="0" i="0" dirty="0">
              <a:solidFill>
                <a:schemeClr val="bg1"/>
              </a:solidFill>
              <a:latin typeface="Rubik Light" pitchFamily="2" charset="-79"/>
              <a:ea typeface="Open Sans Light" panose="020B0306030504020204" pitchFamily="34" charset="0"/>
              <a:cs typeface="Rubik Light" pitchFamily="2" charset="-79"/>
            </a:endParaRPr>
          </a:p>
        </p:txBody>
      </p:sp>
      <p:pic>
        <p:nvPicPr>
          <p:cNvPr id="36" name="Picture 35">
            <a:extLst>
              <a:ext uri="{FF2B5EF4-FFF2-40B4-BE49-F238E27FC236}">
                <a16:creationId xmlns:a16="http://schemas.microsoft.com/office/drawing/2014/main" id="{85BE089A-E582-0A4E-955D-AF524A2033B1}"/>
              </a:ext>
            </a:extLst>
          </p:cNvPr>
          <p:cNvPicPr>
            <a:picLocks noChangeAspect="1"/>
          </p:cNvPicPr>
          <p:nvPr/>
        </p:nvPicPr>
        <p:blipFill>
          <a:blip r:embed="rId8">
            <a:duotone>
              <a:prstClr val="black"/>
              <a:schemeClr val="bg2">
                <a:tint val="45000"/>
                <a:satMod val="400000"/>
              </a:schemeClr>
            </a:duotone>
          </a:blip>
          <a:stretch>
            <a:fillRect/>
          </a:stretch>
        </p:blipFill>
        <p:spPr>
          <a:xfrm>
            <a:off x="584023" y="6525462"/>
            <a:ext cx="1047052" cy="137160"/>
          </a:xfrm>
          <a:prstGeom prst="rect">
            <a:avLst/>
          </a:prstGeom>
          <a:noFill/>
        </p:spPr>
      </p:pic>
      <p:sp>
        <p:nvSpPr>
          <p:cNvPr id="3" name="Oval 2">
            <a:extLst>
              <a:ext uri="{FF2B5EF4-FFF2-40B4-BE49-F238E27FC236}">
                <a16:creationId xmlns:a16="http://schemas.microsoft.com/office/drawing/2014/main" id="{D6080972-9E8E-6D4D-98B9-45F6ABE61864}"/>
              </a:ext>
            </a:extLst>
          </p:cNvPr>
          <p:cNvSpPr/>
          <p:nvPr/>
        </p:nvSpPr>
        <p:spPr>
          <a:xfrm>
            <a:off x="715952" y="1382077"/>
            <a:ext cx="1301961" cy="130196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5CC9804-7F47-0D44-98B4-45DDBE408A88}"/>
              </a:ext>
            </a:extLst>
          </p:cNvPr>
          <p:cNvSpPr/>
          <p:nvPr/>
        </p:nvSpPr>
        <p:spPr>
          <a:xfrm>
            <a:off x="4844570" y="1382077"/>
            <a:ext cx="1301961" cy="130196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C2B33CA-99F4-2340-A85E-9D55E9084196}"/>
              </a:ext>
            </a:extLst>
          </p:cNvPr>
          <p:cNvSpPr/>
          <p:nvPr/>
        </p:nvSpPr>
        <p:spPr>
          <a:xfrm>
            <a:off x="722008" y="3301712"/>
            <a:ext cx="1301961" cy="130196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5CC214E-39EB-B249-A401-3EFAA6B6F46E}"/>
              </a:ext>
            </a:extLst>
          </p:cNvPr>
          <p:cNvSpPr/>
          <p:nvPr/>
        </p:nvSpPr>
        <p:spPr>
          <a:xfrm>
            <a:off x="4838514" y="3295656"/>
            <a:ext cx="1301961" cy="130196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C676C29-D62C-7F42-B4CE-2988AD3B840B}"/>
              </a:ext>
            </a:extLst>
          </p:cNvPr>
          <p:cNvSpPr/>
          <p:nvPr/>
        </p:nvSpPr>
        <p:spPr>
          <a:xfrm>
            <a:off x="715952" y="5124455"/>
            <a:ext cx="1301961" cy="130196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A35A4B23-4393-1248-BA6D-BF936C9438E7}"/>
              </a:ext>
            </a:extLst>
          </p:cNvPr>
          <p:cNvSpPr/>
          <p:nvPr/>
        </p:nvSpPr>
        <p:spPr>
          <a:xfrm>
            <a:off x="4839835" y="5124455"/>
            <a:ext cx="1301961" cy="130196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1">
            <a:extLst>
              <a:ext uri="{FF2B5EF4-FFF2-40B4-BE49-F238E27FC236}">
                <a16:creationId xmlns:a16="http://schemas.microsoft.com/office/drawing/2014/main" id="{93AFB8FD-7636-1249-AF66-FEF1D1690024}"/>
              </a:ext>
            </a:extLst>
          </p:cNvPr>
          <p:cNvSpPr txBox="1">
            <a:spLocks/>
          </p:cNvSpPr>
          <p:nvPr/>
        </p:nvSpPr>
        <p:spPr>
          <a:xfrm>
            <a:off x="663257" y="439834"/>
            <a:ext cx="6109018" cy="503623"/>
          </a:xfrm>
          <a:prstGeom prst="rect">
            <a:avLst/>
          </a:prstGeom>
        </p:spPr>
        <p:txBody>
          <a:bodyPr anchor="ct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3200" dirty="0">
                <a:solidFill>
                  <a:schemeClr val="bg1"/>
                </a:solidFill>
                <a:ea typeface="Open Sans" panose="020B0606030504020204" pitchFamily="34" charset="0"/>
                <a:cs typeface="Rubik Light" pitchFamily="2" charset="-79"/>
              </a:rPr>
              <a:t>Management</a:t>
            </a:r>
            <a:endParaRPr lang="en-US" sz="3200" dirty="0">
              <a:latin typeface="Rubik Light" pitchFamily="2" charset="-79"/>
              <a:cs typeface="Rubik Light" pitchFamily="2" charset="-79"/>
            </a:endParaRPr>
          </a:p>
        </p:txBody>
      </p:sp>
    </p:spTree>
    <p:extLst>
      <p:ext uri="{BB962C8B-B14F-4D97-AF65-F5344CB8AC3E}">
        <p14:creationId xmlns:p14="http://schemas.microsoft.com/office/powerpoint/2010/main" val="846642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erson smiling for the camera&#10;&#10;Description automatically generated with medium confidence">
            <a:extLst>
              <a:ext uri="{FF2B5EF4-FFF2-40B4-BE49-F238E27FC236}">
                <a16:creationId xmlns:a16="http://schemas.microsoft.com/office/drawing/2014/main" id="{236D8B2C-CC9F-4B43-BFF6-AD4A55F5E7BD}"/>
              </a:ext>
            </a:extLst>
          </p:cNvPr>
          <p:cNvPicPr>
            <a:picLocks noChangeAspect="1"/>
          </p:cNvPicPr>
          <p:nvPr/>
        </p:nvPicPr>
        <p:blipFill rotWithShape="1">
          <a:blip r:embed="rId2">
            <a:alphaModFix amt="75000"/>
          </a:blip>
          <a:srcRect b="15595"/>
          <a:stretch/>
        </p:blipFill>
        <p:spPr>
          <a:xfrm>
            <a:off x="0" y="-1"/>
            <a:ext cx="12191998" cy="6858000"/>
          </a:xfrm>
          <a:prstGeom prst="rect">
            <a:avLst/>
          </a:prstGeom>
        </p:spPr>
      </p:pic>
      <p:sp>
        <p:nvSpPr>
          <p:cNvPr id="4" name="Title 1">
            <a:extLst>
              <a:ext uri="{FF2B5EF4-FFF2-40B4-BE49-F238E27FC236}">
                <a16:creationId xmlns:a16="http://schemas.microsoft.com/office/drawing/2014/main" id="{D6996D1D-9E51-4961-B034-5BE165AEAC37}"/>
              </a:ext>
            </a:extLst>
          </p:cNvPr>
          <p:cNvSpPr txBox="1">
            <a:spLocks/>
          </p:cNvSpPr>
          <p:nvPr/>
        </p:nvSpPr>
        <p:spPr>
          <a:xfrm>
            <a:off x="1257269" y="4229216"/>
            <a:ext cx="4556135" cy="169827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u="none" strike="noStrike" kern="1200" cap="none" spc="0" normalizeH="0" baseline="0" noProof="0" dirty="0">
                <a:ln>
                  <a:noFill/>
                </a:ln>
                <a:solidFill>
                  <a:srgbClr val="FEFFFF"/>
                </a:solidFill>
                <a:effectLst/>
                <a:uLnTx/>
                <a:uFillTx/>
                <a:latin typeface="Rubik Light" pitchFamily="2" charset="-79"/>
                <a:ea typeface="+mj-ea"/>
                <a:cs typeface="+mj-cs"/>
              </a:rPr>
              <a:t>Thank you</a:t>
            </a:r>
          </a:p>
        </p:txBody>
      </p:sp>
      <p:grpSp>
        <p:nvGrpSpPr>
          <p:cNvPr id="2" name="Group 1">
            <a:extLst>
              <a:ext uri="{FF2B5EF4-FFF2-40B4-BE49-F238E27FC236}">
                <a16:creationId xmlns:a16="http://schemas.microsoft.com/office/drawing/2014/main" id="{3E02CFAA-2B09-0641-ACB2-76F29493B00B}"/>
              </a:ext>
            </a:extLst>
          </p:cNvPr>
          <p:cNvGrpSpPr/>
          <p:nvPr/>
        </p:nvGrpSpPr>
        <p:grpSpPr>
          <a:xfrm>
            <a:off x="6107997" y="4911886"/>
            <a:ext cx="1950262" cy="300815"/>
            <a:chOff x="6107997" y="4911886"/>
            <a:chExt cx="1950262" cy="300815"/>
          </a:xfrm>
        </p:grpSpPr>
        <p:pic>
          <p:nvPicPr>
            <p:cNvPr id="26" name="Picture 25">
              <a:extLst>
                <a:ext uri="{FF2B5EF4-FFF2-40B4-BE49-F238E27FC236}">
                  <a16:creationId xmlns:a16="http://schemas.microsoft.com/office/drawing/2014/main" id="{5C054C94-26D7-CF49-99AD-47132202AEA1}"/>
                </a:ext>
              </a:extLst>
            </p:cNvPr>
            <p:cNvPicPr>
              <a:picLocks noChangeAspect="1"/>
            </p:cNvPicPr>
            <p:nvPr/>
          </p:nvPicPr>
          <p:blipFill>
            <a:blip r:embed="rId3"/>
            <a:stretch>
              <a:fillRect/>
            </a:stretch>
          </p:blipFill>
          <p:spPr>
            <a:xfrm>
              <a:off x="6107997" y="4972291"/>
              <a:ext cx="1835240" cy="240410"/>
            </a:xfrm>
            <a:prstGeom prst="rect">
              <a:avLst/>
            </a:prstGeom>
          </p:spPr>
        </p:pic>
        <p:pic>
          <p:nvPicPr>
            <p:cNvPr id="28" name="Graphic 27" descr="Badge Tm outline">
              <a:extLst>
                <a:ext uri="{FF2B5EF4-FFF2-40B4-BE49-F238E27FC236}">
                  <a16:creationId xmlns:a16="http://schemas.microsoft.com/office/drawing/2014/main" id="{BF2BB0C6-302A-EC4E-9886-218DFB6A6AB9}"/>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5998" t="15998" r="15998" b="15998"/>
            <a:stretch/>
          </p:blipFill>
          <p:spPr>
            <a:xfrm>
              <a:off x="7937450" y="4911886"/>
              <a:ext cx="120809" cy="120809"/>
            </a:xfrm>
            <a:prstGeom prst="ellipse">
              <a:avLst/>
            </a:prstGeom>
          </p:spPr>
        </p:pic>
      </p:grpSp>
      <p:sp>
        <p:nvSpPr>
          <p:cNvPr id="30" name="TextBox 29">
            <a:extLst>
              <a:ext uri="{FF2B5EF4-FFF2-40B4-BE49-F238E27FC236}">
                <a16:creationId xmlns:a16="http://schemas.microsoft.com/office/drawing/2014/main" id="{1B08E226-FE99-894B-B0A3-87E3EA7ACA67}"/>
              </a:ext>
            </a:extLst>
          </p:cNvPr>
          <p:cNvSpPr txBox="1"/>
          <p:nvPr/>
        </p:nvSpPr>
        <p:spPr>
          <a:xfrm>
            <a:off x="1693385" y="5565988"/>
            <a:ext cx="2585619" cy="276999"/>
          </a:xfrm>
          <a:prstGeom prst="rect">
            <a:avLst/>
          </a:prstGeom>
          <a:noFill/>
        </p:spPr>
        <p:txBody>
          <a:bodyPr wrap="square">
            <a:spAutoFit/>
          </a:bodyPr>
          <a:lstStyle/>
          <a:p>
            <a:pPr lvl="0">
              <a:defRPr/>
            </a:pPr>
            <a:r>
              <a:rPr lang="en-US" sz="1200" dirty="0">
                <a:solidFill>
                  <a:srgbClr val="FEFFFF"/>
                </a:solidFill>
                <a:latin typeface="Rubik Light" pitchFamily="2" charset="-79"/>
              </a:rPr>
              <a:t>pat.mccullough@gmail.com</a:t>
            </a:r>
            <a:endParaRPr kumimoji="0" lang="en-US" sz="1200" u="none" strike="noStrike" kern="1200" cap="none" spc="0" normalizeH="0" baseline="0" noProof="0" dirty="0">
              <a:ln>
                <a:noFill/>
              </a:ln>
              <a:solidFill>
                <a:srgbClr val="FEFFFF"/>
              </a:solidFill>
              <a:effectLst/>
              <a:uLnTx/>
              <a:uFillTx/>
              <a:latin typeface="Rubik Light" pitchFamily="2" charset="-79"/>
              <a:ea typeface="+mn-ea"/>
              <a:cs typeface="+mn-cs"/>
            </a:endParaRPr>
          </a:p>
        </p:txBody>
      </p:sp>
      <p:sp>
        <p:nvSpPr>
          <p:cNvPr id="32" name="Oval 31">
            <a:extLst>
              <a:ext uri="{FF2B5EF4-FFF2-40B4-BE49-F238E27FC236}">
                <a16:creationId xmlns:a16="http://schemas.microsoft.com/office/drawing/2014/main" id="{F2AF10B6-90E1-6647-A6EE-C8FB888D89FF}"/>
              </a:ext>
            </a:extLst>
          </p:cNvPr>
          <p:cNvSpPr/>
          <p:nvPr/>
        </p:nvSpPr>
        <p:spPr>
          <a:xfrm>
            <a:off x="1405105" y="5589978"/>
            <a:ext cx="274320" cy="27432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191919"/>
              </a:solidFill>
              <a:effectLst/>
              <a:uLnTx/>
              <a:uFillTx/>
              <a:latin typeface="Rubik Light" pitchFamily="2" charset="-79"/>
              <a:ea typeface="+mn-ea"/>
              <a:cs typeface="+mn-cs"/>
            </a:endParaRPr>
          </a:p>
        </p:txBody>
      </p:sp>
      <p:pic>
        <p:nvPicPr>
          <p:cNvPr id="34" name="Graphic 33">
            <a:extLst>
              <a:ext uri="{FF2B5EF4-FFF2-40B4-BE49-F238E27FC236}">
                <a16:creationId xmlns:a16="http://schemas.microsoft.com/office/drawing/2014/main" id="{F252A785-6A5F-F54F-9BC6-A172C2129F9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461353" y="5646226"/>
            <a:ext cx="161824" cy="161824"/>
          </a:xfrm>
          <a:prstGeom prst="rect">
            <a:avLst/>
          </a:prstGeom>
        </p:spPr>
      </p:pic>
    </p:spTree>
    <p:extLst>
      <p:ext uri="{BB962C8B-B14F-4D97-AF65-F5344CB8AC3E}">
        <p14:creationId xmlns:p14="http://schemas.microsoft.com/office/powerpoint/2010/main" val="3171319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nimation 2016 youtube enhanced.mp4" descr="animation 2016 youtube enhanced.mp4">
            <a:hlinkClick r:id="" action="ppaction://media"/>
            <a:extLst>
              <a:ext uri="{FF2B5EF4-FFF2-40B4-BE49-F238E27FC236}">
                <a16:creationId xmlns:a16="http://schemas.microsoft.com/office/drawing/2014/main" id="{1BBF4217-0A6A-1444-95B7-8E0461B32B4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58998" y="954536"/>
            <a:ext cx="8674004" cy="4879128"/>
          </a:xfrm>
          <a:prstGeom prst="rect">
            <a:avLst/>
          </a:prstGeom>
        </p:spPr>
      </p:pic>
    </p:spTree>
    <p:extLst>
      <p:ext uri="{BB962C8B-B14F-4D97-AF65-F5344CB8AC3E}">
        <p14:creationId xmlns:p14="http://schemas.microsoft.com/office/powerpoint/2010/main" val="356642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TotalTime>
  <Words>2075</Words>
  <Application>Microsoft Office PowerPoint</Application>
  <PresentationFormat>Widescreen</PresentationFormat>
  <Paragraphs>245</Paragraphs>
  <Slides>18</Slides>
  <Notes>1</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7" baseType="lpstr">
      <vt:lpstr>Rubik</vt:lpstr>
      <vt:lpstr>Source Sans Pro</vt:lpstr>
      <vt:lpstr>Calibri</vt:lpstr>
      <vt:lpstr>Arial</vt:lpstr>
      <vt:lpstr>Rubik Light</vt:lpstr>
      <vt:lpstr>SourceSansPro-Bold</vt:lpstr>
      <vt:lpstr>Calibri Light</vt:lpstr>
      <vt:lpstr>Office Theme</vt:lpstr>
      <vt:lpstr>Worksheet</vt:lpstr>
      <vt:lpstr>PowerPoint Presentation</vt:lpstr>
      <vt:lpstr>Introduction</vt:lpstr>
      <vt:lpstr>About Quatro</vt:lpstr>
      <vt:lpstr>Our 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sawhney</dc:creator>
  <cp:lastModifiedBy>Patrick McCullough</cp:lastModifiedBy>
  <cp:revision>29</cp:revision>
  <dcterms:created xsi:type="dcterms:W3CDTF">2021-10-14T16:34:09Z</dcterms:created>
  <dcterms:modified xsi:type="dcterms:W3CDTF">2021-10-20T17:19:41Z</dcterms:modified>
</cp:coreProperties>
</file>